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83" r:id="rId2"/>
  </p:sldMasterIdLst>
  <p:notesMasterIdLst>
    <p:notesMasterId r:id="rId58"/>
  </p:notesMasterIdLst>
  <p:sldIdLst>
    <p:sldId id="2959" r:id="rId3"/>
    <p:sldId id="2904" r:id="rId4"/>
    <p:sldId id="2910" r:id="rId5"/>
    <p:sldId id="2949" r:id="rId6"/>
    <p:sldId id="2906" r:id="rId7"/>
    <p:sldId id="317" r:id="rId8"/>
    <p:sldId id="2944" r:id="rId9"/>
    <p:sldId id="2946" r:id="rId10"/>
    <p:sldId id="2942" r:id="rId11"/>
    <p:sldId id="2921" r:id="rId12"/>
    <p:sldId id="2902" r:id="rId13"/>
    <p:sldId id="2948" r:id="rId14"/>
    <p:sldId id="320" r:id="rId15"/>
    <p:sldId id="2895" r:id="rId16"/>
    <p:sldId id="2896" r:id="rId17"/>
    <p:sldId id="2897" r:id="rId18"/>
    <p:sldId id="2952" r:id="rId19"/>
    <p:sldId id="2898" r:id="rId20"/>
    <p:sldId id="322" r:id="rId21"/>
    <p:sldId id="321" r:id="rId22"/>
    <p:sldId id="2901" r:id="rId23"/>
    <p:sldId id="2924" r:id="rId24"/>
    <p:sldId id="2900" r:id="rId25"/>
    <p:sldId id="2926" r:id="rId26"/>
    <p:sldId id="259" r:id="rId27"/>
    <p:sldId id="2950" r:id="rId28"/>
    <p:sldId id="2933" r:id="rId29"/>
    <p:sldId id="262" r:id="rId30"/>
    <p:sldId id="264" r:id="rId31"/>
    <p:sldId id="261" r:id="rId32"/>
    <p:sldId id="265" r:id="rId33"/>
    <p:sldId id="2934" r:id="rId34"/>
    <p:sldId id="2935" r:id="rId35"/>
    <p:sldId id="2936" r:id="rId36"/>
    <p:sldId id="2903" r:id="rId37"/>
    <p:sldId id="2951" r:id="rId38"/>
    <p:sldId id="2928" r:id="rId39"/>
    <p:sldId id="323" r:id="rId40"/>
    <p:sldId id="324" r:id="rId41"/>
    <p:sldId id="2940" r:id="rId42"/>
    <p:sldId id="2955" r:id="rId43"/>
    <p:sldId id="2954" r:id="rId44"/>
    <p:sldId id="327" r:id="rId45"/>
    <p:sldId id="2941" r:id="rId46"/>
    <p:sldId id="326" r:id="rId47"/>
    <p:sldId id="2930" r:id="rId48"/>
    <p:sldId id="2947" r:id="rId49"/>
    <p:sldId id="2953" r:id="rId50"/>
    <p:sldId id="2927" r:id="rId51"/>
    <p:sldId id="258" r:id="rId52"/>
    <p:sldId id="2956" r:id="rId53"/>
    <p:sldId id="328" r:id="rId54"/>
    <p:sldId id="2905" r:id="rId55"/>
    <p:sldId id="2957" r:id="rId56"/>
    <p:sldId id="2958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YU JIANG" initials="XJ" lastIdx="1" clrIdx="0">
    <p:extLst>
      <p:ext uri="{19B8F6BF-5375-455C-9EA6-DF929625EA0E}">
        <p15:presenceInfo xmlns:p15="http://schemas.microsoft.com/office/powerpoint/2012/main" userId="XIAOYU JI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22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79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63347-C338-4C0D-98DD-637862E250B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AE950-7082-4382-9172-2E2788944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14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16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1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24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keshore and coastline view at sunset of UW-Madison Campus. UW-Madison logo.&#10;&#10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587270"/>
            <a:ext cx="6858000" cy="2387600"/>
          </a:xfrm>
        </p:spPr>
        <p:txBody>
          <a:bodyPr anchor="b"/>
          <a:lstStyle>
            <a:lvl1pPr algn="ctr">
              <a:defRPr sz="337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202665"/>
            <a:ext cx="6858000" cy="1487389"/>
          </a:xfrm>
        </p:spPr>
        <p:txBody>
          <a:bodyPr/>
          <a:lstStyle>
            <a:lvl1pPr marL="0" indent="0" algn="ctr">
              <a:buNone/>
              <a:defRPr sz="13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29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4002"/>
            <a:ext cx="7886700" cy="6409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5137"/>
            <a:ext cx="7886700" cy="5048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58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no 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" y="0"/>
            <a:ext cx="913954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4002"/>
            <a:ext cx="7886700" cy="6409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5137"/>
            <a:ext cx="7886700" cy="5048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70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43"/>
            <a:ext cx="7886700" cy="2852737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92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096"/>
            <a:ext cx="7886700" cy="6836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30601"/>
            <a:ext cx="3886200" cy="5023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30601"/>
            <a:ext cx="3886200" cy="5023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63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79463"/>
            <a:ext cx="7886700" cy="640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68414"/>
            <a:ext cx="3868340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93721"/>
            <a:ext cx="3868340" cy="4095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168414"/>
            <a:ext cx="3887391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093721"/>
            <a:ext cx="3887391" cy="4095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018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9462"/>
            <a:ext cx="7886700" cy="6152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735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/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79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051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no 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" y="0"/>
            <a:ext cx="9139540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27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0098BB-920F-4B23-ADE6-BB6C9C7FAD03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148545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3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15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63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97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88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03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F6BB6-0929-4058-8157-0F8F60A2106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91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" y="0"/>
            <a:ext cx="913954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6915"/>
            <a:ext cx="7886700" cy="666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79323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92C82-A379-4545-9012-2E0C55996908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8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68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11" Type="http://schemas.openxmlformats.org/officeDocument/2006/relationships/image" Target="../media/image50.png"/><Relationship Id="rId5" Type="http://schemas.openxmlformats.org/officeDocument/2006/relationships/image" Target="../media/image45.jpg"/><Relationship Id="rId10" Type="http://schemas.openxmlformats.org/officeDocument/2006/relationships/image" Target="../media/image37.png"/><Relationship Id="rId4" Type="http://schemas.openxmlformats.org/officeDocument/2006/relationships/image" Target="../media/image44.jp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6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7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46.jp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08.png"/><Relationship Id="rId7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1.png"/><Relationship Id="rId4" Type="http://schemas.openxmlformats.org/officeDocument/2006/relationships/image" Target="../media/image109.png"/><Relationship Id="rId9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05.png"/><Relationship Id="rId9" Type="http://schemas.openxmlformats.org/officeDocument/2006/relationships/image" Target="../media/image1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jpeg"/><Relationship Id="rId5" Type="http://schemas.openxmlformats.org/officeDocument/2006/relationships/image" Target="../media/image6.png"/><Relationship Id="rId4" Type="http://schemas.openxmlformats.org/officeDocument/2006/relationships/image" Target="../media/image1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6.png"/><Relationship Id="rId4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3" Type="http://schemas.openxmlformats.org/officeDocument/2006/relationships/image" Target="../media/image122.emf"/><Relationship Id="rId7" Type="http://schemas.openxmlformats.org/officeDocument/2006/relationships/image" Target="../media/image126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emf"/><Relationship Id="rId5" Type="http://schemas.openxmlformats.org/officeDocument/2006/relationships/image" Target="../media/image124.emf"/><Relationship Id="rId4" Type="http://schemas.openxmlformats.org/officeDocument/2006/relationships/image" Target="../media/image123.emf"/><Relationship Id="rId9" Type="http://schemas.openxmlformats.org/officeDocument/2006/relationships/image" Target="../media/image12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2.png"/><Relationship Id="rId4" Type="http://schemas.openxmlformats.org/officeDocument/2006/relationships/image" Target="../media/image1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6.png"/><Relationship Id="rId7" Type="http://schemas.openxmlformats.org/officeDocument/2006/relationships/image" Target="../media/image138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37.png"/><Relationship Id="rId4" Type="http://schemas.openxmlformats.org/officeDocument/2006/relationships/image" Target="../media/image1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jpeg"/><Relationship Id="rId5" Type="http://schemas.openxmlformats.org/officeDocument/2006/relationships/image" Target="../media/image6.png"/><Relationship Id="rId4" Type="http://schemas.openxmlformats.org/officeDocument/2006/relationships/image" Target="../media/image1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65.png"/><Relationship Id="rId4" Type="http://schemas.openxmlformats.org/officeDocument/2006/relationships/image" Target="../media/image1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15.jpeg"/><Relationship Id="rId4" Type="http://schemas.openxmlformats.org/officeDocument/2006/relationships/image" Target="../media/image1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7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33.jpeg"/><Relationship Id="rId4" Type="http://schemas.openxmlformats.org/officeDocument/2006/relationships/image" Target="../media/image11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1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Relationship Id="rId9" Type="http://schemas.openxmlformats.org/officeDocument/2006/relationships/image" Target="../media/image11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png"/><Relationship Id="rId7" Type="http://schemas.openxmlformats.org/officeDocument/2006/relationships/image" Target="../media/image15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29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874" y="-478"/>
            <a:ext cx="5065739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4790210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1789DB-22CF-44BA-B0E4-FD7442A6233C}"/>
              </a:ext>
            </a:extLst>
          </p:cNvPr>
          <p:cNvSpPr txBox="1">
            <a:spLocks/>
          </p:cNvSpPr>
          <p:nvPr/>
        </p:nvSpPr>
        <p:spPr>
          <a:xfrm>
            <a:off x="51191" y="3287945"/>
            <a:ext cx="3598461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700" b="1" dirty="0"/>
              <a:t>2. Laser noise analysis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ECF6A6-E464-9427-52BA-58CFE9666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530" y="75247"/>
            <a:ext cx="5137404" cy="18109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A6DA9D-2D49-42D5-9B35-10B18107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103" y="1927462"/>
            <a:ext cx="3540191" cy="3115369"/>
          </a:xfrm>
          <a:prstGeom prst="rect">
            <a:avLst/>
          </a:prstGeom>
        </p:spPr>
      </p:pic>
      <p:pic>
        <p:nvPicPr>
          <p:cNvPr id="23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26E7F5C-5260-965C-A417-2EC0BECF6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7" y="5952932"/>
            <a:ext cx="2195878" cy="74051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89343A-4C36-73C9-EC2B-3556032F6B7B}"/>
              </a:ext>
            </a:extLst>
          </p:cNvPr>
          <p:cNvSpPr txBox="1"/>
          <p:nvPr/>
        </p:nvSpPr>
        <p:spPr>
          <a:xfrm>
            <a:off x="6616245" y="6352757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Mark Friesen</a:t>
            </a:r>
          </a:p>
        </p:txBody>
      </p:sp>
      <p:pic>
        <p:nvPicPr>
          <p:cNvPr id="11" name="Picture 2" descr="profile photo of Mark Friesen">
            <a:extLst>
              <a:ext uri="{FF2B5EF4-FFF2-40B4-BE49-F238E27FC236}">
                <a16:creationId xmlns:a16="http://schemas.microsoft.com/office/drawing/2014/main" id="{CDA149C5-AF07-F7ED-4535-D31C0B24E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211" y="5175545"/>
            <a:ext cx="1245879" cy="15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268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E169F74-76B2-4280-A7E6-05025B7D7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477" y="781351"/>
                <a:ext cx="9039045" cy="60766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Random Process: Time-varying random variable </a:t>
                </a:r>
                <a:r>
                  <a:rPr lang="en-US" sz="1800" dirty="0"/>
                  <a:t>{X(t)}</a:t>
                </a:r>
                <a:endParaRPr lang="en-US" sz="1800" b="1" dirty="0"/>
              </a:p>
              <a:p>
                <a:pPr marL="0" indent="0">
                  <a:buNone/>
                </a:pPr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are two random variables from {X(t)}, then their </a:t>
                </a:r>
                <a:r>
                  <a:rPr lang="en-US" sz="1800" b="1" dirty="0">
                    <a:solidFill>
                      <a:schemeClr val="accent1"/>
                    </a:solidFill>
                  </a:rPr>
                  <a:t>correlation function</a:t>
                </a:r>
                <a:r>
                  <a:rPr lang="en-US" sz="1800" dirty="0"/>
                  <a:t> is defined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---{X(t)} is </a:t>
                </a:r>
                <a:r>
                  <a:rPr lang="en-US" sz="1800" b="1" dirty="0"/>
                  <a:t>wide-sense-stationary(WSS)</a:t>
                </a:r>
                <a:r>
                  <a:rPr lang="en-US" sz="1800" dirty="0"/>
                  <a:t> if:</a:t>
                </a:r>
              </a:p>
              <a:p>
                <a:pPr marL="0" indent="0">
                  <a:buNone/>
                </a:pPr>
                <a:r>
                  <a:rPr lang="en-US" sz="1800" dirty="0"/>
                  <a:t>     (1) E[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] does not depend on t.</a:t>
                </a:r>
              </a:p>
              <a:p>
                <a:pPr marL="0" indent="0">
                  <a:buNone/>
                </a:pPr>
                <a:r>
                  <a:rPr lang="en-US" sz="1800" dirty="0"/>
                  <a:t>     (2) E[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] only depend on time difference</a:t>
                </a:r>
                <a:r>
                  <a:rPr lang="en-US" sz="1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sz="18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l-GR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l-GR" sz="1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000" dirty="0"/>
                  <a:t>---(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Wiener–</a:t>
                </a:r>
                <a:r>
                  <a:rPr lang="en-US" sz="2000" b="1" dirty="0" err="1">
                    <a:solidFill>
                      <a:schemeClr val="accent1"/>
                    </a:solidFill>
                  </a:rPr>
                  <a:t>Khinchin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 theorem</a:t>
                </a:r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l-GR" sz="2000" dirty="0"/>
                  <a:t> </a:t>
                </a:r>
                <a:r>
                  <a:rPr lang="en-US" sz="2000" dirty="0"/>
                  <a:t>are Fourier-transform pairs: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E169F74-76B2-4280-A7E6-05025B7D7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477" y="781351"/>
                <a:ext cx="9039045" cy="6076649"/>
              </a:xfrm>
              <a:blipFill>
                <a:blip r:embed="rId2"/>
                <a:stretch>
                  <a:fillRect l="-742" t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18A5509-A690-4044-84BC-F0B4E9E5F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507" y="5564492"/>
            <a:ext cx="2998526" cy="1293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D2150E-68CE-4980-9B30-5EDB1E761E1B}"/>
                  </a:ext>
                </a:extLst>
              </p:cNvPr>
              <p:cNvSpPr txBox="1"/>
              <p:nvPr/>
            </p:nvSpPr>
            <p:spPr>
              <a:xfrm>
                <a:off x="312707" y="3658412"/>
                <a:ext cx="7528703" cy="1038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000" b="1" dirty="0">
                    <a:solidFill>
                      <a:schemeClr val="accent1"/>
                    </a:solidFill>
                  </a:rPr>
                  <a:t>power spectral density(PSD)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000" b="1" dirty="0"/>
                            <m:t> =</m:t>
                          </m:r>
                        </m:e>
                      </m:nary>
                      <m:r>
                        <a:rPr lang="en-US" sz="2000" b="1">
                          <a:latin typeface="Cambria Math" panose="02040503050406030204" pitchFamily="18" charset="0"/>
                        </a:rPr>
                        <m:t>𝑃𝑜𝑤𝑒𝑟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𝑏𝑎𝑛𝑑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D2150E-68CE-4980-9B30-5EDB1E761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07" y="3658412"/>
                <a:ext cx="7528703" cy="1038874"/>
              </a:xfrm>
              <a:prstGeom prst="rect">
                <a:avLst/>
              </a:prstGeom>
              <a:blipFill>
                <a:blip r:embed="rId4"/>
                <a:stretch>
                  <a:fillRect l="-810" t="-5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7FEC6D53-675E-9988-C4F3-D350DF1AD400}"/>
              </a:ext>
            </a:extLst>
          </p:cNvPr>
          <p:cNvSpPr txBox="1">
            <a:spLocks/>
          </p:cNvSpPr>
          <p:nvPr/>
        </p:nvSpPr>
        <p:spPr>
          <a:xfrm>
            <a:off x="134816" y="17573"/>
            <a:ext cx="5877658" cy="76377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Random Process</a:t>
            </a:r>
          </a:p>
        </p:txBody>
      </p:sp>
      <p:pic>
        <p:nvPicPr>
          <p:cNvPr id="8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A159CF-A661-49CF-1BB6-8F45B0255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89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EF688-212A-4F91-8904-AB67509B1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789" y="1849820"/>
            <a:ext cx="4271969" cy="235633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21789DB-22CF-44BA-B0E4-FD7442A6233C}"/>
              </a:ext>
            </a:extLst>
          </p:cNvPr>
          <p:cNvSpPr txBox="1">
            <a:spLocks/>
          </p:cNvSpPr>
          <p:nvPr/>
        </p:nvSpPr>
        <p:spPr>
          <a:xfrm>
            <a:off x="307344" y="299902"/>
            <a:ext cx="5877658" cy="76377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Self-heterodyne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9B758C-8E78-0931-9D09-D1F0F07EA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99" y="1828294"/>
            <a:ext cx="4328501" cy="12123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ADA93A-4EA8-036C-F403-C5059C788BE7}"/>
              </a:ext>
            </a:extLst>
          </p:cNvPr>
          <p:cNvSpPr txBox="1"/>
          <p:nvPr/>
        </p:nvSpPr>
        <p:spPr>
          <a:xfrm>
            <a:off x="514378" y="1405575"/>
            <a:ext cx="257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Self-Heterodyne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34B15-514E-181E-B70A-FF91B6198AE0}"/>
              </a:ext>
            </a:extLst>
          </p:cNvPr>
          <p:cNvSpPr txBox="1"/>
          <p:nvPr/>
        </p:nvSpPr>
        <p:spPr>
          <a:xfrm>
            <a:off x="600643" y="3161744"/>
            <a:ext cx="3134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AOM: </a:t>
            </a:r>
            <a:r>
              <a:rPr lang="en-US" dirty="0" err="1">
                <a:solidFill>
                  <a:srgbClr val="0000FF"/>
                </a:solidFill>
              </a:rPr>
              <a:t>acouoptic</a:t>
            </a:r>
            <a:r>
              <a:rPr lang="en-US" dirty="0">
                <a:solidFill>
                  <a:srgbClr val="0000FF"/>
                </a:solidFill>
              </a:rPr>
              <a:t> modulator</a:t>
            </a:r>
          </a:p>
          <a:p>
            <a:r>
              <a:rPr lang="en-US" dirty="0">
                <a:solidFill>
                  <a:srgbClr val="0000FF"/>
                </a:solidFill>
              </a:rPr>
              <a:t>PD: photodiode</a:t>
            </a:r>
          </a:p>
          <a:p>
            <a:r>
              <a:rPr lang="en-US" dirty="0">
                <a:solidFill>
                  <a:srgbClr val="0000FF"/>
                </a:solidFill>
              </a:rPr>
              <a:t>SA: spectrum analyzer</a:t>
            </a:r>
          </a:p>
          <a:p>
            <a:r>
              <a:rPr lang="en-US" dirty="0">
                <a:solidFill>
                  <a:srgbClr val="0000FF"/>
                </a:solidFill>
              </a:rPr>
              <a:t>SMF: single mode fiber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8E2A31-4A79-0B86-1F26-78044869E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44" y="4655712"/>
            <a:ext cx="4201111" cy="933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001F07-402A-831F-EE0E-0AA87C57D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99" y="5772336"/>
            <a:ext cx="1991003" cy="409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A1169C-D959-D57F-C382-0BA23F50E1D3}"/>
                  </a:ext>
                </a:extLst>
              </p:cNvPr>
              <p:cNvSpPr txBox="1"/>
              <p:nvPr/>
            </p:nvSpPr>
            <p:spPr>
              <a:xfrm>
                <a:off x="2178531" y="5774371"/>
                <a:ext cx="28427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A1169C-D959-D57F-C382-0BA23F50E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531" y="5774371"/>
                <a:ext cx="2842739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1F62ED3-E1B9-9B39-54F8-60D229B2BC60}"/>
              </a:ext>
            </a:extLst>
          </p:cNvPr>
          <p:cNvSpPr/>
          <p:nvPr/>
        </p:nvSpPr>
        <p:spPr>
          <a:xfrm>
            <a:off x="5121348" y="2285883"/>
            <a:ext cx="3103282" cy="1484208"/>
          </a:xfrm>
          <a:custGeom>
            <a:avLst/>
            <a:gdLst>
              <a:gd name="connsiteX0" fmla="*/ 0 w 1863808"/>
              <a:gd name="connsiteY0" fmla="*/ 819649 h 834590"/>
              <a:gd name="connsiteX1" fmla="*/ 94891 w 1863808"/>
              <a:gd name="connsiteY1" fmla="*/ 819649 h 834590"/>
              <a:gd name="connsiteX2" fmla="*/ 327804 w 1863808"/>
              <a:gd name="connsiteY2" fmla="*/ 664373 h 834590"/>
              <a:gd name="connsiteX3" fmla="*/ 983412 w 1863808"/>
              <a:gd name="connsiteY3" fmla="*/ 139 h 834590"/>
              <a:gd name="connsiteX4" fmla="*/ 1578634 w 1863808"/>
              <a:gd name="connsiteY4" fmla="*/ 724758 h 834590"/>
              <a:gd name="connsiteX5" fmla="*/ 1777042 w 1863808"/>
              <a:gd name="connsiteY5" fmla="*/ 785143 h 834590"/>
              <a:gd name="connsiteX6" fmla="*/ 1863306 w 1863808"/>
              <a:gd name="connsiteY6" fmla="*/ 802396 h 834590"/>
              <a:gd name="connsiteX7" fmla="*/ 1742536 w 1863808"/>
              <a:gd name="connsiteY7" fmla="*/ 793769 h 83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3808" h="834590">
                <a:moveTo>
                  <a:pt x="0" y="819649"/>
                </a:moveTo>
                <a:cubicBezTo>
                  <a:pt x="20128" y="832588"/>
                  <a:pt x="40257" y="845528"/>
                  <a:pt x="94891" y="819649"/>
                </a:cubicBezTo>
                <a:cubicBezTo>
                  <a:pt x="149525" y="793770"/>
                  <a:pt x="179717" y="800958"/>
                  <a:pt x="327804" y="664373"/>
                </a:cubicBezTo>
                <a:cubicBezTo>
                  <a:pt x="475891" y="527788"/>
                  <a:pt x="774940" y="-9925"/>
                  <a:pt x="983412" y="139"/>
                </a:cubicBezTo>
                <a:cubicBezTo>
                  <a:pt x="1191884" y="10203"/>
                  <a:pt x="1446362" y="593924"/>
                  <a:pt x="1578634" y="724758"/>
                </a:cubicBezTo>
                <a:cubicBezTo>
                  <a:pt x="1710906" y="855592"/>
                  <a:pt x="1729597" y="772203"/>
                  <a:pt x="1777042" y="785143"/>
                </a:cubicBezTo>
                <a:cubicBezTo>
                  <a:pt x="1824487" y="798083"/>
                  <a:pt x="1869057" y="800958"/>
                  <a:pt x="1863306" y="802396"/>
                </a:cubicBezTo>
                <a:cubicBezTo>
                  <a:pt x="1857555" y="803834"/>
                  <a:pt x="1800045" y="798801"/>
                  <a:pt x="1742536" y="7937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AA8FEC-19DC-B9FE-59D0-64BF17BA73F3}"/>
              </a:ext>
            </a:extLst>
          </p:cNvPr>
          <p:cNvSpPr txBox="1"/>
          <p:nvPr/>
        </p:nvSpPr>
        <p:spPr>
          <a:xfrm>
            <a:off x="7121070" y="2285883"/>
            <a:ext cx="1030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Unlocked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9FA921-1947-211A-5409-35AE98D1FF9A}"/>
              </a:ext>
            </a:extLst>
          </p:cNvPr>
          <p:cNvSpPr txBox="1"/>
          <p:nvPr/>
        </p:nvSpPr>
        <p:spPr>
          <a:xfrm>
            <a:off x="6318814" y="3770091"/>
            <a:ext cx="1030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Locked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446DED-F323-70BF-D6D0-578D2F7FC962}"/>
              </a:ext>
            </a:extLst>
          </p:cNvPr>
          <p:cNvSpPr txBox="1"/>
          <p:nvPr/>
        </p:nvSpPr>
        <p:spPr>
          <a:xfrm>
            <a:off x="5956504" y="1447123"/>
            <a:ext cx="17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Laser </a:t>
            </a:r>
            <a:r>
              <a:rPr lang="en-US" b="1" dirty="0" err="1">
                <a:solidFill>
                  <a:srgbClr val="0000FF"/>
                </a:solidFill>
              </a:rPr>
              <a:t>lineshape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F71D41-EBEB-17BB-6C4B-7A023A351330}"/>
              </a:ext>
            </a:extLst>
          </p:cNvPr>
          <p:cNvSpPr txBox="1"/>
          <p:nvPr/>
        </p:nvSpPr>
        <p:spPr>
          <a:xfrm>
            <a:off x="7665174" y="4206154"/>
            <a:ext cx="160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Servo bumps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7E2F92-C641-EFD1-E114-8EAFAA46D254}"/>
              </a:ext>
            </a:extLst>
          </p:cNvPr>
          <p:cNvCxnSpPr>
            <a:cxnSpLocks/>
          </p:cNvCxnSpPr>
          <p:nvPr/>
        </p:nvCxnSpPr>
        <p:spPr>
          <a:xfrm flipH="1" flipV="1">
            <a:off x="7370781" y="3688424"/>
            <a:ext cx="248405" cy="73576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04425FA-693F-5C4F-7B91-6CF862CCCAFC}"/>
              </a:ext>
            </a:extLst>
          </p:cNvPr>
          <p:cNvSpPr txBox="1"/>
          <p:nvPr/>
        </p:nvSpPr>
        <p:spPr>
          <a:xfrm>
            <a:off x="5947877" y="4655712"/>
            <a:ext cx="28427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Ideal Laser:</a:t>
            </a:r>
          </a:p>
          <a:p>
            <a:r>
              <a:rPr lang="el-GR" dirty="0"/>
              <a:t>δ-</a:t>
            </a:r>
            <a:r>
              <a:rPr lang="en-US" dirty="0"/>
              <a:t>function </a:t>
            </a:r>
            <a:r>
              <a:rPr lang="en-US" dirty="0" err="1"/>
              <a:t>lineshape</a:t>
            </a:r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In experiments:</a:t>
            </a:r>
          </a:p>
          <a:p>
            <a:r>
              <a:rPr lang="en-US" dirty="0" err="1"/>
              <a:t>Lineshape</a:t>
            </a:r>
            <a:r>
              <a:rPr lang="en-US" dirty="0"/>
              <a:t> has finite width</a:t>
            </a:r>
          </a:p>
          <a:p>
            <a:r>
              <a:rPr lang="en-US" dirty="0"/>
              <a:t>Servo bumps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BB64C2-E51B-7158-CBB8-48461204EA91}"/>
                  </a:ext>
                </a:extLst>
              </p:cNvPr>
              <p:cNvSpPr txBox="1"/>
              <p:nvPr/>
            </p:nvSpPr>
            <p:spPr>
              <a:xfrm>
                <a:off x="7436654" y="1431734"/>
                <a:ext cx="8583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l-GR" b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BB64C2-E51B-7158-CBB8-48461204E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654" y="1431734"/>
                <a:ext cx="85832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1021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A64EF30-5232-4613-A0D7-FDF52DF23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184" y="3013569"/>
            <a:ext cx="1380740" cy="5658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Example: frequency noise with Lorentzian </a:t>
            </a:r>
            <a:r>
              <a:rPr lang="en-US" sz="2400" b="1" dirty="0" err="1">
                <a:solidFill>
                  <a:schemeClr val="bg1"/>
                </a:solidFill>
              </a:rPr>
              <a:t>lineshape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5728C76-427B-438A-BEE9-8E8509864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177" y="1904467"/>
            <a:ext cx="1998971" cy="1327094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8F56A006-6891-40EE-9302-25C2BBB21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177" y="3535713"/>
            <a:ext cx="1998971" cy="1327094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63CC0891-4B3A-4411-9ECC-64237879A0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291" y="2746820"/>
            <a:ext cx="2055104" cy="136436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773E8C55-8070-4D55-947A-431593C0586E}"/>
              </a:ext>
            </a:extLst>
          </p:cNvPr>
          <p:cNvSpPr/>
          <p:nvPr/>
        </p:nvSpPr>
        <p:spPr>
          <a:xfrm>
            <a:off x="5707504" y="3307486"/>
            <a:ext cx="417286" cy="1306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9C5AA3-01F6-4506-811C-0BD9CB688004}"/>
              </a:ext>
            </a:extLst>
          </p:cNvPr>
          <p:cNvSpPr txBox="1"/>
          <p:nvPr/>
        </p:nvSpPr>
        <p:spPr>
          <a:xfrm>
            <a:off x="372804" y="4217890"/>
            <a:ext cx="29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Self-Heterodyne Spectrum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8EC969-361C-4A27-B254-880DE8ED59C5}"/>
                  </a:ext>
                </a:extLst>
              </p:cNvPr>
              <p:cNvSpPr txBox="1"/>
              <p:nvPr/>
            </p:nvSpPr>
            <p:spPr>
              <a:xfrm>
                <a:off x="4189857" y="2323550"/>
                <a:ext cx="9372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8EC969-361C-4A27-B254-880DE8ED5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857" y="2323550"/>
                <a:ext cx="93726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ED88A-A399-4757-B12E-8536A4F72E93}"/>
                  </a:ext>
                </a:extLst>
              </p:cNvPr>
              <p:cNvSpPr txBox="1"/>
              <p:nvPr/>
            </p:nvSpPr>
            <p:spPr>
              <a:xfrm>
                <a:off x="7020687" y="1986104"/>
                <a:ext cx="937260" cy="394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ED88A-A399-4757-B12E-8536A4F72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687" y="1986104"/>
                <a:ext cx="937260" cy="394019"/>
              </a:xfrm>
              <a:prstGeom prst="rect">
                <a:avLst/>
              </a:prstGeom>
              <a:blipFill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577367-0F21-4370-9B6E-0122BF01AE40}"/>
                  </a:ext>
                </a:extLst>
              </p:cNvPr>
              <p:cNvSpPr txBox="1"/>
              <p:nvPr/>
            </p:nvSpPr>
            <p:spPr>
              <a:xfrm>
                <a:off x="7026061" y="3550588"/>
                <a:ext cx="9372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𝛿𝜈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577367-0F21-4370-9B6E-0122BF01A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061" y="3550588"/>
                <a:ext cx="937260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F73F6B4-FFA1-4397-853E-4F4FC4F90C73}"/>
              </a:ext>
            </a:extLst>
          </p:cNvPr>
          <p:cNvSpPr/>
          <p:nvPr/>
        </p:nvSpPr>
        <p:spPr>
          <a:xfrm>
            <a:off x="4328148" y="2323550"/>
            <a:ext cx="647700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4F9872-676E-443E-B48A-1F5BBB6D69FC}"/>
              </a:ext>
            </a:extLst>
          </p:cNvPr>
          <p:cNvSpPr/>
          <p:nvPr/>
        </p:nvSpPr>
        <p:spPr>
          <a:xfrm>
            <a:off x="7165467" y="3567720"/>
            <a:ext cx="647700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4B4812-0A40-4D0C-AE55-D4394F96F6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350" y="2706076"/>
            <a:ext cx="2375052" cy="131003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30BE8EA-498F-4FB1-9481-9923F6D10829}"/>
              </a:ext>
            </a:extLst>
          </p:cNvPr>
          <p:cNvSpPr/>
          <p:nvPr/>
        </p:nvSpPr>
        <p:spPr>
          <a:xfrm>
            <a:off x="1092729" y="2216047"/>
            <a:ext cx="647700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332599-C679-4FFA-86AD-6AC166A4CC70}"/>
                  </a:ext>
                </a:extLst>
              </p:cNvPr>
              <p:cNvSpPr txBox="1"/>
              <p:nvPr/>
            </p:nvSpPr>
            <p:spPr>
              <a:xfrm>
                <a:off x="972311" y="2195455"/>
                <a:ext cx="9372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332599-C679-4FFA-86AD-6AC166A4C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11" y="2195455"/>
                <a:ext cx="937260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98780062-9236-423A-9483-9B99680A817B}"/>
              </a:ext>
            </a:extLst>
          </p:cNvPr>
          <p:cNvSpPr txBox="1"/>
          <p:nvPr/>
        </p:nvSpPr>
        <p:spPr>
          <a:xfrm>
            <a:off x="3686890" y="4221636"/>
            <a:ext cx="2149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Carrier Spectrum</a:t>
            </a:r>
          </a:p>
          <a:p>
            <a:r>
              <a:rPr lang="en-US" dirty="0"/>
              <a:t>(Example: Lorentzian </a:t>
            </a:r>
            <a:r>
              <a:rPr lang="en-US" dirty="0" err="1"/>
              <a:t>Lineshape</a:t>
            </a:r>
            <a:r>
              <a:rPr lang="en-US" dirty="0"/>
              <a:t>)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DED299C-47F2-4054-84E3-1AC78140B74E}"/>
              </a:ext>
            </a:extLst>
          </p:cNvPr>
          <p:cNvSpPr/>
          <p:nvPr/>
        </p:nvSpPr>
        <p:spPr>
          <a:xfrm>
            <a:off x="2836511" y="3268881"/>
            <a:ext cx="417286" cy="1306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5010354-785B-43DC-A257-D50D846353F5}"/>
                  </a:ext>
                </a:extLst>
              </p:cNvPr>
              <p:cNvSpPr txBox="1"/>
              <p:nvPr/>
            </p:nvSpPr>
            <p:spPr>
              <a:xfrm>
                <a:off x="1740429" y="1194280"/>
                <a:ext cx="4684142" cy="6218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1" i="0" smtClean="0">
                              <a:latin typeface="Cambria Math" panose="02040503050406030204" pitchFamily="18" charset="0"/>
                            </a:rPr>
                            <m:t>𝚬</m:t>
                          </m:r>
                        </m:e>
                        <m:sub>
                          <m:r>
                            <a:rPr lang="el-GR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l-GR" sz="2000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sSub>
                            <m:sSubPr>
                              <m:ctrlPr>
                                <a:rPr lang="el-G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1" i="1">
                                  <a:latin typeface="Cambria Math" panose="02040503050406030204" pitchFamily="18" charset="0"/>
                                </a:rPr>
                                <m:t>𝝂</m:t>
                              </m:r>
                            </m:e>
                            <m:sub>
                              <m:r>
                                <a:rPr lang="el-GR" sz="20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l-GR" sz="2000" b="1" i="1">
                              <a:latin typeface="Cambria Math" panose="02040503050406030204" pitchFamily="18" charset="0"/>
                            </a:rPr>
                            <m:t>𝝋</m:t>
                          </m:r>
                          <m:d>
                            <m:dPr>
                              <m:ctrlPr>
                                <a:rPr lang="el-GR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5010354-785B-43DC-A257-D50D84635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429" y="1194280"/>
                <a:ext cx="4684142" cy="62183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D1DE6D5-0205-4499-A0E6-81FD698092DC}"/>
              </a:ext>
            </a:extLst>
          </p:cNvPr>
          <p:cNvSpPr txBox="1"/>
          <p:nvPr/>
        </p:nvSpPr>
        <p:spPr>
          <a:xfrm>
            <a:off x="372804" y="1328726"/>
            <a:ext cx="1656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Laser Field:</a:t>
            </a:r>
            <a:endParaRPr lang="en-US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889D31-86AA-43E0-B348-247535C52CDA}"/>
              </a:ext>
            </a:extLst>
          </p:cNvPr>
          <p:cNvSpPr txBox="1"/>
          <p:nvPr/>
        </p:nvSpPr>
        <p:spPr>
          <a:xfrm>
            <a:off x="5707504" y="4764101"/>
            <a:ext cx="338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Noise Spectrum </a:t>
            </a:r>
            <a:r>
              <a:rPr lang="en-US" dirty="0"/>
              <a:t>for phase (above) and frequency (below) noise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F4973F-91CB-470A-8B28-CB30AF92C944}"/>
              </a:ext>
            </a:extLst>
          </p:cNvPr>
          <p:cNvSpPr/>
          <p:nvPr/>
        </p:nvSpPr>
        <p:spPr>
          <a:xfrm>
            <a:off x="7165467" y="1998445"/>
            <a:ext cx="647700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B73D21-86E5-4FD2-A1BB-A8B614134598}"/>
              </a:ext>
            </a:extLst>
          </p:cNvPr>
          <p:cNvSpPr txBox="1"/>
          <p:nvPr/>
        </p:nvSpPr>
        <p:spPr>
          <a:xfrm>
            <a:off x="5916147" y="5689856"/>
            <a:ext cx="29445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G. Di Domenico, S. Schilt, and P. Thomann, “Simple approach to the relation between laser frequency noise and laser line shape,” Appl. Opt. 49, 4801 (2010)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87A2B7-8791-5B39-F440-AD0B255FBD61}"/>
                  </a:ext>
                </a:extLst>
              </p:cNvPr>
              <p:cNvSpPr txBox="1"/>
              <p:nvPr/>
            </p:nvSpPr>
            <p:spPr>
              <a:xfrm>
                <a:off x="290350" y="4834489"/>
                <a:ext cx="28427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87A2B7-8791-5B39-F440-AD0B255FB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50" y="4834489"/>
                <a:ext cx="2842739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1005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DA8C8C-8C97-470F-838C-036C4C00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Steps on studying laser noise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7F013-49DE-420B-969E-236E49DD8D4C}"/>
              </a:ext>
            </a:extLst>
          </p:cNvPr>
          <p:cNvSpPr txBox="1"/>
          <p:nvPr/>
        </p:nvSpPr>
        <p:spPr>
          <a:xfrm>
            <a:off x="591561" y="1501112"/>
            <a:ext cx="2060510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 self-heterodyne measurements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9FC795-1D99-4C62-9532-5F61D15261CF}"/>
              </a:ext>
            </a:extLst>
          </p:cNvPr>
          <p:cNvSpPr txBox="1"/>
          <p:nvPr/>
        </p:nvSpPr>
        <p:spPr>
          <a:xfrm>
            <a:off x="615540" y="2710912"/>
            <a:ext cx="3199197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Frequency noise spectrum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FE0EC-26A6-47A8-A332-412F60CCDE50}"/>
              </a:ext>
            </a:extLst>
          </p:cNvPr>
          <p:cNvSpPr txBox="1"/>
          <p:nvPr/>
        </p:nvSpPr>
        <p:spPr>
          <a:xfrm>
            <a:off x="3378445" y="3877361"/>
            <a:ext cx="2060510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Error predicted by theory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E9A800-F931-4D87-A09F-7C134C9965B2}"/>
              </a:ext>
            </a:extLst>
          </p:cNvPr>
          <p:cNvSpPr txBox="1"/>
          <p:nvPr/>
        </p:nvSpPr>
        <p:spPr>
          <a:xfrm>
            <a:off x="591561" y="3905503"/>
            <a:ext cx="2060510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Error calculated by simulation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FBB764-131F-464D-9D67-BF7834C24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214" y="1022255"/>
            <a:ext cx="2194060" cy="2154528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8397A0A8-A773-4654-832E-FEC89A2C1F48}"/>
              </a:ext>
            </a:extLst>
          </p:cNvPr>
          <p:cNvSpPr/>
          <p:nvPr/>
        </p:nvSpPr>
        <p:spPr>
          <a:xfrm>
            <a:off x="1237339" y="3135767"/>
            <a:ext cx="276046" cy="646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D1ACB33-76BC-4377-827B-9A2214AF5B15}"/>
              </a:ext>
            </a:extLst>
          </p:cNvPr>
          <p:cNvSpPr/>
          <p:nvPr/>
        </p:nvSpPr>
        <p:spPr>
          <a:xfrm>
            <a:off x="3567348" y="3169707"/>
            <a:ext cx="276046" cy="646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A92A1E4-1C88-495A-BE1D-9008F375E20E}"/>
              </a:ext>
            </a:extLst>
          </p:cNvPr>
          <p:cNvSpPr/>
          <p:nvPr/>
        </p:nvSpPr>
        <p:spPr>
          <a:xfrm>
            <a:off x="1444426" y="2262464"/>
            <a:ext cx="276046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2CC3C4-7A0C-4E15-9FC4-6FCD10F9A528}"/>
                  </a:ext>
                </a:extLst>
              </p:cNvPr>
              <p:cNvSpPr txBox="1"/>
              <p:nvPr/>
            </p:nvSpPr>
            <p:spPr>
              <a:xfrm>
                <a:off x="0" y="4551834"/>
                <a:ext cx="3170607" cy="183870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l-GR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Ι</m:t>
                              </m:r>
                            </m:sub>
                          </m:sSub>
                          <m: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l-GR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600">
                              <a:latin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ctrlPr>
                                <a:rPr lang="el-G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l-G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16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l-G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l-G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l-G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2CC3C4-7A0C-4E15-9FC4-6FCD10F9A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51834"/>
                <a:ext cx="3170607" cy="18387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7E7E80D-1F57-46E3-8B75-C4A989E7F020}"/>
              </a:ext>
            </a:extLst>
          </p:cNvPr>
          <p:cNvSpPr txBox="1"/>
          <p:nvPr/>
        </p:nvSpPr>
        <p:spPr>
          <a:xfrm>
            <a:off x="5438955" y="3877361"/>
            <a:ext cx="2939349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Quasi-static model</a:t>
            </a:r>
          </a:p>
          <a:p>
            <a:r>
              <a:rPr lang="en-US" dirty="0"/>
              <a:t>Time-series master equation </a:t>
            </a:r>
          </a:p>
        </p:txBody>
      </p:sp>
      <p:pic>
        <p:nvPicPr>
          <p:cNvPr id="27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BF5A01-B3D3-4FDC-9D82-7062AB5F5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00CC505-89A9-48CE-9B17-CB64E6A92B47}"/>
              </a:ext>
            </a:extLst>
          </p:cNvPr>
          <p:cNvSpPr txBox="1"/>
          <p:nvPr/>
        </p:nvSpPr>
        <p:spPr>
          <a:xfrm>
            <a:off x="1740188" y="2190740"/>
            <a:ext cx="91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step1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B79ACB-3E6A-4EE7-B43C-47629BDC357E}"/>
              </a:ext>
            </a:extLst>
          </p:cNvPr>
          <p:cNvSpPr txBox="1"/>
          <p:nvPr/>
        </p:nvSpPr>
        <p:spPr>
          <a:xfrm>
            <a:off x="3756190" y="3272986"/>
            <a:ext cx="104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Step2</a:t>
            </a:r>
            <a:r>
              <a:rPr lang="el-GR" b="1" dirty="0">
                <a:solidFill>
                  <a:srgbClr val="FF0000"/>
                </a:solidFill>
              </a:rPr>
              <a:t>.2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284F56-6978-4123-8BE2-110426204584}"/>
              </a:ext>
            </a:extLst>
          </p:cNvPr>
          <p:cNvSpPr txBox="1"/>
          <p:nvPr/>
        </p:nvSpPr>
        <p:spPr>
          <a:xfrm>
            <a:off x="1446471" y="3267169"/>
            <a:ext cx="104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Step2</a:t>
            </a:r>
            <a:r>
              <a:rPr lang="el-GR" b="1" dirty="0">
                <a:solidFill>
                  <a:srgbClr val="FF0000"/>
                </a:solidFill>
              </a:rPr>
              <a:t>.1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E1F66B-3CF9-4708-B67B-FE13C7309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958" y="4585015"/>
            <a:ext cx="2343296" cy="1933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915377-B42D-C83E-3EC0-452F9E032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629" y="1070962"/>
            <a:ext cx="2089175" cy="2105821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80B34C59-BBA6-4160-10A7-2488653C7331}"/>
              </a:ext>
            </a:extLst>
          </p:cNvPr>
          <p:cNvSpPr/>
          <p:nvPr/>
        </p:nvSpPr>
        <p:spPr>
          <a:xfrm>
            <a:off x="6371791" y="2050814"/>
            <a:ext cx="450606" cy="146115"/>
          </a:xfrm>
          <a:prstGeom prst="rightArrow">
            <a:avLst/>
          </a:prstGeom>
          <a:solidFill>
            <a:srgbClr val="92D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ACFB02-C99A-30E4-A16F-C03D0EAF4C67}"/>
              </a:ext>
            </a:extLst>
          </p:cNvPr>
          <p:cNvCxnSpPr/>
          <p:nvPr/>
        </p:nvCxnSpPr>
        <p:spPr>
          <a:xfrm flipV="1">
            <a:off x="3212463" y="4516616"/>
            <a:ext cx="602274" cy="783962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08AF6A-AA6A-5E18-2047-D6DF168DFCF8}"/>
              </a:ext>
            </a:extLst>
          </p:cNvPr>
          <p:cNvSpPr txBox="1"/>
          <p:nvPr/>
        </p:nvSpPr>
        <p:spPr>
          <a:xfrm>
            <a:off x="3513600" y="4844069"/>
            <a:ext cx="1105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compare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201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401CB6D1-27DA-4111-AF3C-7F8A0EB8C7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9136" y="264356"/>
                <a:ext cx="6392505" cy="763778"/>
              </a:xfrm>
              <a:solidFill>
                <a:srgbClr val="C00000"/>
              </a:solidFill>
            </p:spPr>
            <p:txBody>
              <a:bodyPr>
                <a:norm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Two models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l-GR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𝜹</m:t>
                        </m:r>
                        <m:r>
                          <a:rPr lang="el-GR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𝝂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</m:oMath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401CB6D1-27DA-4111-AF3C-7F8A0EB8C7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9136" y="264356"/>
                <a:ext cx="6392505" cy="763778"/>
              </a:xfrm>
              <a:blipFill>
                <a:blip r:embed="rId2"/>
                <a:stretch>
                  <a:fillRect l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25B962-C3B4-431A-BC47-03321E2C3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BEF04FE-F674-82FD-EE09-7D1096E4FD97}"/>
              </a:ext>
            </a:extLst>
          </p:cNvPr>
          <p:cNvSpPr txBox="1"/>
          <p:nvPr/>
        </p:nvSpPr>
        <p:spPr>
          <a:xfrm>
            <a:off x="4402721" y="3334871"/>
            <a:ext cx="426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07EA4A-9688-FA0B-4443-13CE782787D8}"/>
              </a:ext>
            </a:extLst>
          </p:cNvPr>
          <p:cNvSpPr txBox="1"/>
          <p:nvPr/>
        </p:nvSpPr>
        <p:spPr>
          <a:xfrm>
            <a:off x="184626" y="1450205"/>
            <a:ext cx="146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 noise: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1470A0-7279-9AD1-5F8A-8521523F4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828" y="1263784"/>
            <a:ext cx="3185548" cy="7239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2FD513-AAB7-8DBC-DE38-21F605496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054" y="1962519"/>
            <a:ext cx="2570881" cy="4349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182795-5AB3-2DEC-6641-A6DA5B9DB15B}"/>
              </a:ext>
            </a:extLst>
          </p:cNvPr>
          <p:cNvSpPr txBox="1"/>
          <p:nvPr/>
        </p:nvSpPr>
        <p:spPr>
          <a:xfrm>
            <a:off x="150223" y="2873161"/>
            <a:ext cx="146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Servo bump noise: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E6947FA-42FB-E513-B9C7-0F6273C06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73" y="2749299"/>
            <a:ext cx="5219476" cy="79991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0996D5B-E7B0-DD6E-FAFF-1EC6D9676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4056" y="3529070"/>
            <a:ext cx="3143938" cy="47195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F83E6D2-FAE9-502A-FE13-C37312161A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8861" y="3569527"/>
            <a:ext cx="1800476" cy="3620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1D43E06-0173-7945-B70B-F422DD754F4E}"/>
              </a:ext>
            </a:extLst>
          </p:cNvPr>
          <p:cNvSpPr txBox="1"/>
          <p:nvPr/>
        </p:nvSpPr>
        <p:spPr>
          <a:xfrm>
            <a:off x="4903380" y="2628290"/>
            <a:ext cx="20702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06308D-CBAC-8734-302B-A9FA288DFDAB}"/>
              </a:ext>
            </a:extLst>
          </p:cNvPr>
          <p:cNvSpPr txBox="1"/>
          <p:nvPr/>
        </p:nvSpPr>
        <p:spPr>
          <a:xfrm>
            <a:off x="199136" y="4313580"/>
            <a:ext cx="403643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M. Zhu and J. L. Hall, “Stabilization of optical phase/frequency of a laser system: application to a com-</a:t>
            </a:r>
            <a:r>
              <a:rPr lang="en-US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mercial</a:t>
            </a:r>
            <a:r>
              <a:rPr 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 dye laser with an external stabilizer,” J. </a:t>
            </a:r>
            <a:r>
              <a:rPr lang="en-US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Opt.Soc</a:t>
            </a:r>
            <a:r>
              <a:rPr 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. Am. B 10, 802 (1993)</a:t>
            </a:r>
            <a:endParaRPr lang="en-US" sz="11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52B8DDD-2B80-8138-2CA5-583844DF8F09}"/>
              </a:ext>
            </a:extLst>
          </p:cNvPr>
          <p:cNvSpPr/>
          <p:nvPr/>
        </p:nvSpPr>
        <p:spPr>
          <a:xfrm>
            <a:off x="184626" y="1476381"/>
            <a:ext cx="1292743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09028C-C85E-D887-B61A-E6B54E8D5E96}"/>
              </a:ext>
            </a:extLst>
          </p:cNvPr>
          <p:cNvSpPr/>
          <p:nvPr/>
        </p:nvSpPr>
        <p:spPr>
          <a:xfrm>
            <a:off x="157630" y="2899336"/>
            <a:ext cx="1292743" cy="629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A9ED190-CA5D-14BE-DEE3-AE7276253C2D}"/>
                  </a:ext>
                </a:extLst>
              </p:cNvPr>
              <p:cNvSpPr txBox="1"/>
              <p:nvPr/>
            </p:nvSpPr>
            <p:spPr>
              <a:xfrm>
                <a:off x="7000596" y="1585800"/>
                <a:ext cx="15998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A9ED190-CA5D-14BE-DEE3-AE7276253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596" y="1585800"/>
                <a:ext cx="159988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C9649CE-07DD-D9BB-DABD-7A061A0E1FC2}"/>
              </a:ext>
            </a:extLst>
          </p:cNvPr>
          <p:cNvSpPr txBox="1"/>
          <p:nvPr/>
        </p:nvSpPr>
        <p:spPr>
          <a:xfrm>
            <a:off x="7129966" y="1024573"/>
            <a:ext cx="15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Parameter: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19C442F-8269-278F-1BD2-E72A130B1480}"/>
                  </a:ext>
                </a:extLst>
              </p:cNvPr>
              <p:cNvSpPr txBox="1"/>
              <p:nvPr/>
            </p:nvSpPr>
            <p:spPr>
              <a:xfrm>
                <a:off x="7184972" y="3171479"/>
                <a:ext cx="1344810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19C442F-8269-278F-1BD2-E72A130B1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972" y="3171479"/>
                <a:ext cx="1344810" cy="391902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B3DC8703-5949-DEAC-ADBC-88DE4508E254}"/>
              </a:ext>
            </a:extLst>
          </p:cNvPr>
          <p:cNvSpPr/>
          <p:nvPr/>
        </p:nvSpPr>
        <p:spPr>
          <a:xfrm>
            <a:off x="2585481" y="3042412"/>
            <a:ext cx="301523" cy="36933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4749321-F313-95C4-F0A4-166BB89846D2}"/>
              </a:ext>
            </a:extLst>
          </p:cNvPr>
          <p:cNvSpPr/>
          <p:nvPr/>
        </p:nvSpPr>
        <p:spPr>
          <a:xfrm>
            <a:off x="3028220" y="2882179"/>
            <a:ext cx="1774846" cy="66404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7C13E2-F091-82DC-6ED2-B3E0E0E26A2A}"/>
              </a:ext>
            </a:extLst>
          </p:cNvPr>
          <p:cNvSpPr txBox="1"/>
          <p:nvPr/>
        </p:nvSpPr>
        <p:spPr>
          <a:xfrm>
            <a:off x="2205915" y="2396081"/>
            <a:ext cx="765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White noise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4A78B1B-41FB-3631-D39E-AD276BBEFD27}"/>
              </a:ext>
            </a:extLst>
          </p:cNvPr>
          <p:cNvSpPr txBox="1"/>
          <p:nvPr/>
        </p:nvSpPr>
        <p:spPr>
          <a:xfrm>
            <a:off x="3096494" y="2573846"/>
            <a:ext cx="1746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Gaussian bump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AA5ED3A-B083-8947-BAC4-AB4D8B877C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5476" y="4114800"/>
            <a:ext cx="2839297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3BF2CF-AE55-2AD2-1DFD-29FB9F96711B}"/>
                  </a:ext>
                </a:extLst>
              </p:cNvPr>
              <p:cNvSpPr txBox="1"/>
              <p:nvPr/>
            </p:nvSpPr>
            <p:spPr>
              <a:xfrm>
                <a:off x="6233382" y="6073415"/>
                <a:ext cx="907060" cy="360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l-G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𝝋</m:t>
                          </m:r>
                        </m:sub>
                      </m:sSub>
                      <m:r>
                        <a:rPr lang="en-US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l-GR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3BF2CF-AE55-2AD2-1DFD-29FB9F967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382" y="6073415"/>
                <a:ext cx="907060" cy="360804"/>
              </a:xfrm>
              <a:prstGeom prst="rect">
                <a:avLst/>
              </a:prstGeom>
              <a:blipFill>
                <a:blip r:embed="rId12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5942670-742F-AFDD-4FF4-D6B4783AD19E}"/>
                  </a:ext>
                </a:extLst>
              </p:cNvPr>
              <p:cNvSpPr txBox="1"/>
              <p:nvPr/>
            </p:nvSpPr>
            <p:spPr>
              <a:xfrm>
                <a:off x="6771500" y="4506750"/>
                <a:ext cx="90706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l-G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𝜹𝝂</m:t>
                          </m:r>
                        </m:sub>
                      </m:sSub>
                      <m:r>
                        <a:rPr lang="en-US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l-GR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5942670-742F-AFDD-4FF4-D6B4783AD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500" y="4506750"/>
                <a:ext cx="907060" cy="338554"/>
              </a:xfrm>
              <a:prstGeom prst="rect">
                <a:avLst/>
              </a:prstGeom>
              <a:blipFill>
                <a:blip r:embed="rId13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07C747-2C85-1E99-636A-D117DE981DC4}"/>
                  </a:ext>
                </a:extLst>
              </p:cNvPr>
              <p:cNvSpPr txBox="1"/>
              <p:nvPr/>
            </p:nvSpPr>
            <p:spPr>
              <a:xfrm>
                <a:off x="77638" y="5092738"/>
                <a:ext cx="482574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/>
                  <a:t>Why these two spectrums?</a:t>
                </a:r>
              </a:p>
              <a:p>
                <a:endParaRPr lang="en-US" dirty="0"/>
              </a:p>
              <a:p>
                <a:r>
                  <a:rPr lang="en-US" dirty="0"/>
                  <a:t>White noise: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FWHM</m:t>
                    </m:r>
                    <m: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l-GR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l-GR" dirty="0"/>
              </a:p>
              <a:p>
                <a:endParaRPr lang="el-GR" dirty="0"/>
              </a:p>
              <a:p>
                <a:r>
                  <a:rPr lang="en-US" altLang="zh-CN" dirty="0"/>
                  <a:t>Servo bump noise: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study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influence of servo bumps in self-heterodyne </a:t>
                </a:r>
                <a:r>
                  <a:rPr lang="en-US" altLang="zh-CN" dirty="0" err="1"/>
                  <a:t>lineshapes</a:t>
                </a:r>
                <a:endParaRPr lang="el-G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07C747-2C85-1E99-636A-D117DE981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8" y="5092738"/>
                <a:ext cx="4825742" cy="1754326"/>
              </a:xfrm>
              <a:prstGeom prst="rect">
                <a:avLst/>
              </a:prstGeom>
              <a:blipFill>
                <a:blip r:embed="rId14"/>
                <a:stretch>
                  <a:fillRect l="-1138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 descr="A close up of a map&#10;&#10;Description automatically generated">
            <a:extLst>
              <a:ext uri="{FF2B5EF4-FFF2-40B4-BE49-F238E27FC236}">
                <a16:creationId xmlns:a16="http://schemas.microsoft.com/office/drawing/2014/main" id="{EC246224-50CF-6189-EA2D-1F913B0754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907" y="5058989"/>
            <a:ext cx="1800475" cy="119531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105B9E-B002-2A41-32D3-7AACB551E620}"/>
              </a:ext>
            </a:extLst>
          </p:cNvPr>
          <p:cNvCxnSpPr>
            <a:cxnSpLocks/>
          </p:cNvCxnSpPr>
          <p:nvPr/>
        </p:nvCxnSpPr>
        <p:spPr>
          <a:xfrm>
            <a:off x="4301144" y="5564038"/>
            <a:ext cx="1759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7316C5E-F29D-4729-6A39-48275BE99738}"/>
                  </a:ext>
                </a:extLst>
              </p:cNvPr>
              <p:cNvSpPr txBox="1"/>
              <p:nvPr/>
            </p:nvSpPr>
            <p:spPr>
              <a:xfrm>
                <a:off x="4325220" y="5213974"/>
                <a:ext cx="10355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FWHM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7316C5E-F29D-4729-6A39-48275BE99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220" y="5213974"/>
                <a:ext cx="103555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646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F6ADD24-B39D-445D-9176-611EB08B3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447" y="4507027"/>
            <a:ext cx="6880023" cy="2425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401CB6D1-27DA-4111-AF3C-7F8A0EB8C7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9617" y="238676"/>
                <a:ext cx="6392505" cy="763778"/>
              </a:xfrm>
              <a:solidFill>
                <a:srgbClr val="C00000"/>
              </a:solidFill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l-G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l-GR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𝝂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401CB6D1-27DA-4111-AF3C-7F8A0EB8C7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617" y="238676"/>
                <a:ext cx="6392505" cy="76377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25B962-C3B4-431A-BC47-03321E2C3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2F928E-18DE-4344-BD2D-8AB346240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642" y="1122796"/>
            <a:ext cx="4706007" cy="1200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2A292D-38DA-4D5C-A076-D503F00F2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9003" y="2336508"/>
            <a:ext cx="5029902" cy="23434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A0E06B-7EF0-4D67-BE21-7BDDDEB9D2E5}"/>
              </a:ext>
            </a:extLst>
          </p:cNvPr>
          <p:cNvSpPr txBox="1"/>
          <p:nvPr/>
        </p:nvSpPr>
        <p:spPr>
          <a:xfrm>
            <a:off x="8167744" y="1199018"/>
            <a:ext cx="4672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BEBA8-DA3F-4120-8F22-27911F9F4D6D}"/>
              </a:ext>
            </a:extLst>
          </p:cNvPr>
          <p:cNvSpPr txBox="1"/>
          <p:nvPr/>
        </p:nvSpPr>
        <p:spPr>
          <a:xfrm>
            <a:off x="8322249" y="4085991"/>
            <a:ext cx="4672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A2D512-9D05-401F-BBAB-239E568A6F6C}"/>
              </a:ext>
            </a:extLst>
          </p:cNvPr>
          <p:cNvSpPr/>
          <p:nvPr/>
        </p:nvSpPr>
        <p:spPr>
          <a:xfrm>
            <a:off x="3846582" y="2336508"/>
            <a:ext cx="5107639" cy="234347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FE0E699-3DF8-4195-B06E-D07433341B65}"/>
              </a:ext>
            </a:extLst>
          </p:cNvPr>
          <p:cNvSpPr/>
          <p:nvPr/>
        </p:nvSpPr>
        <p:spPr>
          <a:xfrm>
            <a:off x="3846582" y="1122796"/>
            <a:ext cx="5107639" cy="122630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72FBEE-CF92-4CD1-9782-AC251A54CF81}"/>
              </a:ext>
            </a:extLst>
          </p:cNvPr>
          <p:cNvSpPr txBox="1"/>
          <p:nvPr/>
        </p:nvSpPr>
        <p:spPr>
          <a:xfrm>
            <a:off x="7591250" y="1136186"/>
            <a:ext cx="136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White noise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326022-BAEE-4CB2-B787-3EE671C67DE3}"/>
              </a:ext>
            </a:extLst>
          </p:cNvPr>
          <p:cNvSpPr txBox="1"/>
          <p:nvPr/>
        </p:nvSpPr>
        <p:spPr>
          <a:xfrm>
            <a:off x="7719907" y="3833907"/>
            <a:ext cx="136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servo bump </a:t>
            </a:r>
          </a:p>
          <a:p>
            <a:r>
              <a:rPr lang="en-US" b="1" dirty="0">
                <a:solidFill>
                  <a:srgbClr val="0000FF"/>
                </a:solidFill>
              </a:rPr>
              <a:t>noise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538671-BFF8-B5F6-6CBE-48C500BA65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435" y="1253123"/>
            <a:ext cx="3361617" cy="9664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362A9C-F539-0F10-0A7B-21734B70DE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48" y="2551398"/>
            <a:ext cx="3424587" cy="6954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31C9512-152C-A044-5FBF-89AFB1BFE751}"/>
              </a:ext>
            </a:extLst>
          </p:cNvPr>
          <p:cNvSpPr/>
          <p:nvPr/>
        </p:nvSpPr>
        <p:spPr>
          <a:xfrm>
            <a:off x="28564" y="2470240"/>
            <a:ext cx="3689360" cy="933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3CAFEEF-162B-195B-3424-6FC3437B2CB4}"/>
              </a:ext>
            </a:extLst>
          </p:cNvPr>
          <p:cNvSpPr/>
          <p:nvPr/>
        </p:nvSpPr>
        <p:spPr>
          <a:xfrm rot="16200000">
            <a:off x="2448837" y="3205246"/>
            <a:ext cx="276046" cy="12573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93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B77567D-9563-27CF-705F-83448BD5C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929" y="1413925"/>
            <a:ext cx="2651654" cy="2860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7D284B-3BF2-25D2-4CE7-8B96389C2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5" y="1231416"/>
            <a:ext cx="2015596" cy="1842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113B5-8DAE-CC8D-A55D-C9106CBB5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67" y="3429000"/>
            <a:ext cx="2234435" cy="299140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C22B003-3C47-4B2E-5915-A73C00C9058A}"/>
              </a:ext>
            </a:extLst>
          </p:cNvPr>
          <p:cNvSpPr txBox="1">
            <a:spLocks/>
          </p:cNvSpPr>
          <p:nvPr/>
        </p:nvSpPr>
        <p:spPr>
          <a:xfrm>
            <a:off x="307344" y="299902"/>
            <a:ext cx="5877658" cy="76377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Numerical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585A2E-6A1D-5647-8275-6EE26951EAD0}"/>
                  </a:ext>
                </a:extLst>
              </p:cNvPr>
              <p:cNvSpPr txBox="1"/>
              <p:nvPr/>
            </p:nvSpPr>
            <p:spPr>
              <a:xfrm>
                <a:off x="2650592" y="1291992"/>
                <a:ext cx="42914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One-photon</a:t>
                </a:r>
                <a:r>
                  <a:rPr lang="el-GR" dirty="0">
                    <a:solidFill>
                      <a:srgbClr val="0000FF"/>
                    </a:solidFill>
                  </a:rPr>
                  <a:t>, Δ=0</a:t>
                </a:r>
                <a:r>
                  <a:rPr lang="en-US" dirty="0">
                    <a:solidFill>
                      <a:srgbClr val="0000FF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l-GR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l-GR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l-GR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  <m:r>
                      <a:rPr lang="el-GR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l-GR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ΜΗ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</m:oMath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585A2E-6A1D-5647-8275-6EE26951E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592" y="1291992"/>
                <a:ext cx="4291409" cy="369332"/>
              </a:xfrm>
              <a:prstGeom prst="rect">
                <a:avLst/>
              </a:prstGeom>
              <a:blipFill>
                <a:blip r:embed="rId5"/>
                <a:stretch>
                  <a:fillRect l="-127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1BDC5D2-3653-AF3F-3489-27F355294057}"/>
              </a:ext>
            </a:extLst>
          </p:cNvPr>
          <p:cNvSpPr txBox="1"/>
          <p:nvPr/>
        </p:nvSpPr>
        <p:spPr>
          <a:xfrm>
            <a:off x="2650592" y="3622806"/>
            <a:ext cx="2039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Two-photon, </a:t>
            </a:r>
            <a:r>
              <a:rPr lang="el-GR" dirty="0">
                <a:solidFill>
                  <a:srgbClr val="0000FF"/>
                </a:solidFill>
              </a:rPr>
              <a:t>Δ=0</a:t>
            </a:r>
            <a:r>
              <a:rPr lang="en-US" dirty="0">
                <a:solidFill>
                  <a:srgbClr val="0000FF"/>
                </a:solidFill>
              </a:rPr>
              <a:t>,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68BDD1-8FAD-A56E-EAA9-8EFA4EC0D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3902" y="1777213"/>
            <a:ext cx="2276793" cy="12479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0AAA69-D988-C060-C26D-51773EC39E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3902" y="4026644"/>
            <a:ext cx="5344271" cy="1857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B01399-2BCB-CBFD-7978-931174DCAD9A}"/>
                  </a:ext>
                </a:extLst>
              </p:cNvPr>
              <p:cNvSpPr txBox="1"/>
              <p:nvPr/>
            </p:nvSpPr>
            <p:spPr>
              <a:xfrm>
                <a:off x="2650592" y="5978106"/>
                <a:ext cx="4032616" cy="678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 some limits the intermediate level is not populated, </a:t>
                </a:r>
                <a:r>
                  <a:rPr lang="en-US" dirty="0">
                    <a:solidFill>
                      <a:srgbClr val="0000FF"/>
                    </a:solidFill>
                  </a:rPr>
                  <a:t>effective</a:t>
                </a:r>
                <a:r>
                  <a:rPr lang="el-GR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l-G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acc>
                      </m:e>
                      <m:sub>
                        <m:r>
                          <a:rPr lang="el-GR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l-GR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l-GR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l-GR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l-GR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B01399-2BCB-CBFD-7978-931174DCA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592" y="5978106"/>
                <a:ext cx="4032616" cy="678904"/>
              </a:xfrm>
              <a:prstGeom prst="rect">
                <a:avLst/>
              </a:prstGeom>
              <a:blipFill>
                <a:blip r:embed="rId8"/>
                <a:stretch>
                  <a:fillRect l="-1362" t="-5405" r="-454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1E8348-02D7-38D9-8324-3A5F7D1EF653}"/>
                  </a:ext>
                </a:extLst>
              </p:cNvPr>
              <p:cNvSpPr txBox="1"/>
              <p:nvPr/>
            </p:nvSpPr>
            <p:spPr>
              <a:xfrm>
                <a:off x="4326826" y="3601678"/>
                <a:ext cx="1958196" cy="378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l-G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</m:e>
                        <m:sub>
                          <m:r>
                            <a:rPr lang="el-GR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l-GR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  <m:r>
                        <a:rPr lang="el-G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l-G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ΜΗ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1E8348-02D7-38D9-8324-3A5F7D1EF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26" y="3601678"/>
                <a:ext cx="1958196" cy="378052"/>
              </a:xfrm>
              <a:prstGeom prst="rect">
                <a:avLst/>
              </a:prstGeom>
              <a:blipFill>
                <a:blip r:embed="rId9"/>
                <a:stretch>
                  <a:fillRect t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c 32">
            <a:extLst>
              <a:ext uri="{FF2B5EF4-FFF2-40B4-BE49-F238E27FC236}">
                <a16:creationId xmlns:a16="http://schemas.microsoft.com/office/drawing/2014/main" id="{6FD0596F-3DF9-4F58-F3ED-8BC14ECF86B1}"/>
              </a:ext>
            </a:extLst>
          </p:cNvPr>
          <p:cNvSpPr/>
          <p:nvPr/>
        </p:nvSpPr>
        <p:spPr>
          <a:xfrm>
            <a:off x="7256051" y="1755041"/>
            <a:ext cx="566705" cy="2035663"/>
          </a:xfrm>
          <a:prstGeom prst="arc">
            <a:avLst>
              <a:gd name="adj1" fmla="val 5418609"/>
              <a:gd name="adj2" fmla="val 1591460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64FF274D-2CBC-5194-16AA-448CA3540DE2}"/>
              </a:ext>
            </a:extLst>
          </p:cNvPr>
          <p:cNvSpPr/>
          <p:nvPr/>
        </p:nvSpPr>
        <p:spPr>
          <a:xfrm>
            <a:off x="7339441" y="1734914"/>
            <a:ext cx="566705" cy="2035663"/>
          </a:xfrm>
          <a:prstGeom prst="arc">
            <a:avLst>
              <a:gd name="adj1" fmla="val 5452083"/>
              <a:gd name="adj2" fmla="val 15914609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56399DE0-5289-F7F8-2FC1-358E120FCDBB}"/>
              </a:ext>
            </a:extLst>
          </p:cNvPr>
          <p:cNvSpPr/>
          <p:nvPr/>
        </p:nvSpPr>
        <p:spPr>
          <a:xfrm rot="10800000">
            <a:off x="7256051" y="1768629"/>
            <a:ext cx="566705" cy="2035663"/>
          </a:xfrm>
          <a:prstGeom prst="arc">
            <a:avLst>
              <a:gd name="adj1" fmla="val 5452083"/>
              <a:gd name="adj2" fmla="val 16007091"/>
            </a:avLst>
          </a:prstGeom>
          <a:ln w="571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188514-DA2C-1C1F-EC77-EF2250AF6D65}"/>
              </a:ext>
            </a:extLst>
          </p:cNvPr>
          <p:cNvSpPr txBox="1"/>
          <p:nvPr/>
        </p:nvSpPr>
        <p:spPr>
          <a:xfrm>
            <a:off x="6311794" y="3756439"/>
            <a:ext cx="2062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π </a:t>
            </a:r>
            <a:r>
              <a:rPr lang="en-US" dirty="0">
                <a:solidFill>
                  <a:srgbClr val="FF0000"/>
                </a:solidFill>
              </a:rPr>
              <a:t>pulse,</a:t>
            </a:r>
          </a:p>
          <a:p>
            <a:r>
              <a:rPr lang="en-US" dirty="0">
                <a:solidFill>
                  <a:srgbClr val="FF0000"/>
                </a:solidFill>
              </a:rPr>
              <a:t>N=0.5,1.5, 2.5, 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4E70DA-F3AC-6986-5783-3DB951677D32}"/>
              </a:ext>
            </a:extLst>
          </p:cNvPr>
          <p:cNvSpPr txBox="1"/>
          <p:nvPr/>
        </p:nvSpPr>
        <p:spPr>
          <a:xfrm>
            <a:off x="7822756" y="1063680"/>
            <a:ext cx="10375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  <a:r>
              <a:rPr lang="el-GR" dirty="0">
                <a:solidFill>
                  <a:srgbClr val="00B050"/>
                </a:solidFill>
              </a:rPr>
              <a:t>π </a:t>
            </a:r>
            <a:r>
              <a:rPr lang="en-US" dirty="0">
                <a:solidFill>
                  <a:srgbClr val="00B050"/>
                </a:solidFill>
              </a:rPr>
              <a:t>pulse,</a:t>
            </a:r>
          </a:p>
          <a:p>
            <a:r>
              <a:rPr lang="en-US" dirty="0">
                <a:solidFill>
                  <a:srgbClr val="00B050"/>
                </a:solidFill>
              </a:rPr>
              <a:t>N=1, 2,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E90D72-D228-6F6E-3200-A6DB2BE680FB}"/>
              </a:ext>
            </a:extLst>
          </p:cNvPr>
          <p:cNvSpPr txBox="1"/>
          <p:nvPr/>
        </p:nvSpPr>
        <p:spPr>
          <a:xfrm>
            <a:off x="6683208" y="448716"/>
            <a:ext cx="1876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Population errors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CB9D75D-AB33-EB1D-0B3A-E85D0E50F957}"/>
                  </a:ext>
                </a:extLst>
              </p:cNvPr>
              <p:cNvSpPr txBox="1"/>
              <p:nvPr/>
            </p:nvSpPr>
            <p:spPr>
              <a:xfrm>
                <a:off x="6732814" y="743912"/>
                <a:ext cx="18266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l-GR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l-G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CB9D75D-AB33-EB1D-0B3A-E85D0E50F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814" y="743912"/>
                <a:ext cx="18266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86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28D7A0-B773-4D1A-B7D1-096D2B2F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Error prediction: Time series master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F7D093-9B5C-407D-9299-4C774A682BB0}"/>
                  </a:ext>
                </a:extLst>
              </p:cNvPr>
              <p:cNvSpPr txBox="1"/>
              <p:nvPr/>
            </p:nvSpPr>
            <p:spPr>
              <a:xfrm>
                <a:off x="439615" y="1145014"/>
                <a:ext cx="81522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consider a two-level system of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driven resonantly by a monochromatic laser, with Rabi angular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F7D093-9B5C-407D-9299-4C774A682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5" y="1145014"/>
                <a:ext cx="8152294" cy="646331"/>
              </a:xfrm>
              <a:prstGeom prst="rect">
                <a:avLst/>
              </a:prstGeom>
              <a:blipFill>
                <a:blip r:embed="rId2"/>
                <a:stretch>
                  <a:fillRect l="-598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58B051-367B-4862-BC0D-BADB7B2E4CA4}"/>
                  </a:ext>
                </a:extLst>
              </p:cNvPr>
              <p:cNvSpPr txBox="1"/>
              <p:nvPr/>
            </p:nvSpPr>
            <p:spPr>
              <a:xfrm>
                <a:off x="439616" y="2434073"/>
                <a:ext cx="587765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Consider extracting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from the noise spectrum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𝛿𝜈</m:t>
                        </m:r>
                      </m:sub>
                    </m:sSub>
                    <m:r>
                      <a:rPr lang="el-G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58B051-367B-4862-BC0D-BADB7B2E4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6" y="2434073"/>
                <a:ext cx="5877659" cy="923330"/>
              </a:xfrm>
              <a:prstGeom prst="rect">
                <a:avLst/>
              </a:prstGeom>
              <a:blipFill>
                <a:blip r:embed="rId3"/>
                <a:stretch>
                  <a:fillRect l="-830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BF5F78A-3185-4F91-AFD9-F1F3236EA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94" y="3366472"/>
            <a:ext cx="3972479" cy="7525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453BDE-7B89-4FF8-9075-80F7A679FB4A}"/>
              </a:ext>
            </a:extLst>
          </p:cNvPr>
          <p:cNvSpPr txBox="1"/>
          <p:nvPr/>
        </p:nvSpPr>
        <p:spPr>
          <a:xfrm>
            <a:off x="460187" y="4119052"/>
            <a:ext cx="28316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master equation: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get: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1CB62D-8AC9-4B76-AD99-45CDE7211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571" y="5137477"/>
            <a:ext cx="1518249" cy="5755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2A176C-3C93-4FFA-A103-49F0E64AE307}"/>
              </a:ext>
            </a:extLst>
          </p:cNvPr>
          <p:cNvSpPr txBox="1"/>
          <p:nvPr/>
        </p:nvSpPr>
        <p:spPr>
          <a:xfrm>
            <a:off x="460187" y="5687107"/>
            <a:ext cx="151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White Noise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17B78A-D2A1-4EE0-8D3B-C846A88666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323" y="1791345"/>
            <a:ext cx="2962820" cy="49481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0DCC2C-1E9E-4B13-8529-A80458B29C5E}"/>
              </a:ext>
            </a:extLst>
          </p:cNvPr>
          <p:cNvSpPr txBox="1"/>
          <p:nvPr/>
        </p:nvSpPr>
        <p:spPr>
          <a:xfrm>
            <a:off x="7604216" y="821846"/>
            <a:ext cx="1299927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a: 1</a:t>
            </a:r>
            <a:r>
              <a:rPr lang="el-GR" dirty="0"/>
              <a:t>π</a:t>
            </a:r>
            <a:r>
              <a:rPr lang="en-US" dirty="0"/>
              <a:t> pulse</a:t>
            </a:r>
          </a:p>
          <a:p>
            <a:r>
              <a:rPr lang="en-US" dirty="0"/>
              <a:t>b: 2</a:t>
            </a:r>
            <a:r>
              <a:rPr lang="el-GR" dirty="0"/>
              <a:t>π</a:t>
            </a:r>
            <a:r>
              <a:rPr lang="en-US" dirty="0"/>
              <a:t> pulse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22802C-6A7C-E23C-C28D-66C6715345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494" y="1949914"/>
            <a:ext cx="4521711" cy="9783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0EDFFC-1E47-2F97-D39C-5BDF033D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3205" y="3919873"/>
            <a:ext cx="1365718" cy="7471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B7F8B5-7249-B0EC-D52D-6807876543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5424" y="5835494"/>
            <a:ext cx="2079849" cy="6467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4D7F545-CE9A-4C4E-EA21-DAFD612F07C7}"/>
              </a:ext>
            </a:extLst>
          </p:cNvPr>
          <p:cNvSpPr txBox="1"/>
          <p:nvPr/>
        </p:nvSpPr>
        <p:spPr>
          <a:xfrm>
            <a:off x="4345273" y="5974197"/>
            <a:ext cx="1072253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2 photon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E7023-DF33-1381-81B2-E6EC81B32772}"/>
              </a:ext>
            </a:extLst>
          </p:cNvPr>
          <p:cNvSpPr txBox="1"/>
          <p:nvPr/>
        </p:nvSpPr>
        <p:spPr>
          <a:xfrm>
            <a:off x="3979635" y="5240566"/>
            <a:ext cx="1072253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1 photon</a:t>
            </a:r>
          </a:p>
        </p:txBody>
      </p:sp>
    </p:spTree>
    <p:extLst>
      <p:ext uri="{BB962C8B-B14F-4D97-AF65-F5344CB8AC3E}">
        <p14:creationId xmlns:p14="http://schemas.microsoft.com/office/powerpoint/2010/main" val="1224687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AAE002-F3C2-437E-B252-DDB24903926A}"/>
              </a:ext>
            </a:extLst>
          </p:cNvPr>
          <p:cNvSpPr txBox="1"/>
          <p:nvPr/>
        </p:nvSpPr>
        <p:spPr>
          <a:xfrm>
            <a:off x="23380" y="49508"/>
            <a:ext cx="235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Servo bump noise</a:t>
            </a:r>
            <a:r>
              <a:rPr 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42CE3C-D70E-4423-8A79-7C2E852DEA8B}"/>
              </a:ext>
            </a:extLst>
          </p:cNvPr>
          <p:cNvSpPr txBox="1"/>
          <p:nvPr/>
        </p:nvSpPr>
        <p:spPr>
          <a:xfrm>
            <a:off x="6160772" y="1253924"/>
            <a:ext cx="157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 photon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8F15E4-8CEF-40FB-88D9-008795CA09C0}"/>
              </a:ext>
            </a:extLst>
          </p:cNvPr>
          <p:cNvSpPr txBox="1"/>
          <p:nvPr/>
        </p:nvSpPr>
        <p:spPr>
          <a:xfrm>
            <a:off x="4097547" y="2191109"/>
            <a:ext cx="6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l-GR" dirty="0"/>
              <a:t>π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CDB057-EEAB-44E4-B8F3-FE90C7B83412}"/>
              </a:ext>
            </a:extLst>
          </p:cNvPr>
          <p:cNvSpPr txBox="1"/>
          <p:nvPr/>
        </p:nvSpPr>
        <p:spPr>
          <a:xfrm>
            <a:off x="4097547" y="5121215"/>
            <a:ext cx="6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2π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98F37-09AF-45E9-8E91-BE7CAA344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349" y="1565436"/>
            <a:ext cx="6162470" cy="5103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F0EE58-8516-4200-99EB-65272DB87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575" y="397686"/>
            <a:ext cx="5016197" cy="856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4A8B0-167F-E102-487C-C5C33631923E}"/>
              </a:ext>
            </a:extLst>
          </p:cNvPr>
          <p:cNvSpPr txBox="1"/>
          <p:nvPr/>
        </p:nvSpPr>
        <p:spPr>
          <a:xfrm>
            <a:off x="430812" y="1748888"/>
            <a:ext cx="1299927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a: 1</a:t>
            </a:r>
            <a:r>
              <a:rPr lang="el-GR" dirty="0"/>
              <a:t>π</a:t>
            </a:r>
            <a:r>
              <a:rPr lang="en-US" dirty="0"/>
              <a:t> pulse</a:t>
            </a:r>
          </a:p>
          <a:p>
            <a:r>
              <a:rPr lang="en-US" dirty="0"/>
              <a:t>b: 2</a:t>
            </a:r>
            <a:r>
              <a:rPr lang="el-GR" dirty="0"/>
              <a:t>π</a:t>
            </a:r>
            <a:r>
              <a:rPr lang="en-US" dirty="0"/>
              <a:t> pulse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CC2B60-C3C1-689C-9A83-8A65A8D93546}"/>
              </a:ext>
            </a:extLst>
          </p:cNvPr>
          <p:cNvSpPr txBox="1"/>
          <p:nvPr/>
        </p:nvSpPr>
        <p:spPr>
          <a:xfrm>
            <a:off x="3321170" y="1256895"/>
            <a:ext cx="1104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 photon </a:t>
            </a:r>
          </a:p>
        </p:txBody>
      </p:sp>
    </p:spTree>
    <p:extLst>
      <p:ext uri="{BB962C8B-B14F-4D97-AF65-F5344CB8AC3E}">
        <p14:creationId xmlns:p14="http://schemas.microsoft.com/office/powerpoint/2010/main" val="40948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0485" y="2199737"/>
            <a:ext cx="7423029" cy="1713216"/>
          </a:xfrm>
        </p:spPr>
        <p:txBody>
          <a:bodyPr>
            <a:normAutofit/>
          </a:bodyPr>
          <a:lstStyle/>
          <a:p>
            <a:r>
              <a:rPr lang="en-US" sz="3200" b="1" dirty="0"/>
              <a:t>Progress Towards Quantum Computing with Neutral Atom Arrays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08167" y="4535557"/>
            <a:ext cx="2745937" cy="1851945"/>
          </a:xfrm>
        </p:spPr>
        <p:txBody>
          <a:bodyPr>
            <a:normAutofit/>
          </a:bodyPr>
          <a:lstStyle/>
          <a:p>
            <a:endParaRPr lang="en-US" sz="1400" dirty="0"/>
          </a:p>
          <a:p>
            <a:endParaRPr lang="en-US" sz="1400" dirty="0"/>
          </a:p>
          <a:p>
            <a:r>
              <a:rPr lang="en-US" sz="1800" dirty="0"/>
              <a:t>Xiaoyu Jiang</a:t>
            </a:r>
          </a:p>
          <a:p>
            <a:r>
              <a:rPr lang="en-US" sz="1800" dirty="0"/>
              <a:t>Advisor: Mark </a:t>
            </a:r>
            <a:r>
              <a:rPr lang="en-US" sz="1800" dirty="0" err="1"/>
              <a:t>Saffman</a:t>
            </a:r>
            <a:endParaRPr lang="en-US" sz="1800" dirty="0"/>
          </a:p>
          <a:p>
            <a:r>
              <a:rPr lang="en-US" sz="1800" dirty="0"/>
              <a:t>08/05/2022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BD6C0-B5D1-4F41-9527-99FD41896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770" y="1"/>
            <a:ext cx="3165231" cy="10994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57B080-FA61-C6C2-5613-70B1B07530E3}"/>
              </a:ext>
            </a:extLst>
          </p:cNvPr>
          <p:cNvSpPr txBox="1"/>
          <p:nvPr/>
        </p:nvSpPr>
        <p:spPr>
          <a:xfrm>
            <a:off x="3438291" y="4135447"/>
            <a:ext cx="50809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Thesis Defense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093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Error prediction: Quasi-static model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A8935-3D15-4710-A3CE-9CFB1B223EBE}"/>
              </a:ext>
            </a:extLst>
          </p:cNvPr>
          <p:cNvSpPr txBox="1"/>
          <p:nvPr/>
        </p:nvSpPr>
        <p:spPr>
          <a:xfrm>
            <a:off x="413735" y="1002454"/>
            <a:ext cx="80570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When the bandwidth of the laser noise is much less than the Rabi Frequency </a:t>
            </a:r>
            <a:r>
              <a:rPr lang="el-GR" dirty="0">
                <a:latin typeface="Arial" pitchFamily="34" charset="0"/>
                <a:cs typeface="Arial" pitchFamily="34" charset="0"/>
              </a:rPr>
              <a:t>Ω, </a:t>
            </a:r>
            <a:r>
              <a:rPr lang="en-US" dirty="0">
                <a:latin typeface="Arial" pitchFamily="34" charset="0"/>
                <a:cs typeface="Arial" pitchFamily="34" charset="0"/>
              </a:rPr>
              <a:t>we can treat the noise simply as a random variable(not time-varying) drawn from a Gaussian distribution with variance </a:t>
            </a:r>
            <a:r>
              <a:rPr lang="el-GR" dirty="0">
                <a:latin typeface="Arial" pitchFamily="34" charset="0"/>
                <a:cs typeface="Arial" pitchFamily="34" charset="0"/>
              </a:rPr>
              <a:t>σ.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One photon transition with frequency noise: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6B7604-BA86-49CA-741D-A872C489A4F4}"/>
              </a:ext>
            </a:extLst>
          </p:cNvPr>
          <p:cNvGrpSpPr/>
          <p:nvPr/>
        </p:nvGrpSpPr>
        <p:grpSpPr>
          <a:xfrm>
            <a:off x="1166526" y="2635107"/>
            <a:ext cx="3275745" cy="876422"/>
            <a:chOff x="5567332" y="2353822"/>
            <a:chExt cx="3275745" cy="87642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6B80291-AC66-430C-B063-2CEC5DDA5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8013" y="2449085"/>
              <a:ext cx="2886478" cy="68589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069BB6-FF62-420C-B588-661D727C012A}"/>
                </a:ext>
              </a:extLst>
            </p:cNvPr>
            <p:cNvSpPr/>
            <p:nvPr/>
          </p:nvSpPr>
          <p:spPr>
            <a:xfrm>
              <a:off x="5567332" y="2353822"/>
              <a:ext cx="3275745" cy="8764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F17C442-F513-6D42-7497-CF3AAF89D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5" y="3784682"/>
            <a:ext cx="4700177" cy="108222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C03BFE-E14F-5C1E-0B38-B747AE3ADA8B}"/>
              </a:ext>
            </a:extLst>
          </p:cNvPr>
          <p:cNvCxnSpPr>
            <a:cxnSpLocks/>
          </p:cNvCxnSpPr>
          <p:nvPr/>
        </p:nvCxnSpPr>
        <p:spPr>
          <a:xfrm flipV="1">
            <a:off x="5869835" y="2570780"/>
            <a:ext cx="0" cy="13786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67E35A-DE60-7CDC-85C2-0253929EFF37}"/>
              </a:ext>
            </a:extLst>
          </p:cNvPr>
          <p:cNvCxnSpPr>
            <a:cxnSpLocks/>
          </p:cNvCxnSpPr>
          <p:nvPr/>
        </p:nvCxnSpPr>
        <p:spPr>
          <a:xfrm>
            <a:off x="5869835" y="3949450"/>
            <a:ext cx="29622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A136767-B983-4D32-91B1-498588039E12}"/>
                  </a:ext>
                </a:extLst>
              </p:cNvPr>
              <p:cNvSpPr txBox="1"/>
              <p:nvPr/>
            </p:nvSpPr>
            <p:spPr>
              <a:xfrm>
                <a:off x="5156949" y="2320589"/>
                <a:ext cx="6726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𝛿𝜈</m:t>
                          </m:r>
                        </m:sub>
                      </m:sSub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A136767-B983-4D32-91B1-498588039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949" y="2320589"/>
                <a:ext cx="672610" cy="276999"/>
              </a:xfrm>
              <a:prstGeom prst="rect">
                <a:avLst/>
              </a:prstGeom>
              <a:blipFill>
                <a:blip r:embed="rId5"/>
                <a:stretch>
                  <a:fillRect l="-10909" t="-4444" r="-1454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39867A85-B78D-E417-4978-8CFB38F544F6}"/>
              </a:ext>
            </a:extLst>
          </p:cNvPr>
          <p:cNvSpPr txBox="1"/>
          <p:nvPr/>
        </p:nvSpPr>
        <p:spPr>
          <a:xfrm>
            <a:off x="8780042" y="3932206"/>
            <a:ext cx="40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CD6256-760D-853E-D673-2FFE51826475}"/>
              </a:ext>
            </a:extLst>
          </p:cNvPr>
          <p:cNvSpPr txBox="1"/>
          <p:nvPr/>
        </p:nvSpPr>
        <p:spPr>
          <a:xfrm>
            <a:off x="7210676" y="2393044"/>
            <a:ext cx="159838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Power Spectral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956C010-1BBA-F0D4-D0F9-5ADCA4D1F856}"/>
                  </a:ext>
                </a:extLst>
              </p:cNvPr>
              <p:cNvSpPr txBox="1"/>
              <p:nvPr/>
            </p:nvSpPr>
            <p:spPr>
              <a:xfrm>
                <a:off x="5547124" y="3067233"/>
                <a:ext cx="2884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956C010-1BBA-F0D4-D0F9-5ADCA4D1F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24" y="3067233"/>
                <a:ext cx="288477" cy="276999"/>
              </a:xfrm>
              <a:prstGeom prst="rect">
                <a:avLst/>
              </a:prstGeom>
              <a:blipFill>
                <a:blip r:embed="rId6"/>
                <a:stretch>
                  <a:fillRect l="-21277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2755DCAE-9C36-7D92-7FD5-4345534CEF4E}"/>
              </a:ext>
            </a:extLst>
          </p:cNvPr>
          <p:cNvSpPr/>
          <p:nvPr/>
        </p:nvSpPr>
        <p:spPr>
          <a:xfrm>
            <a:off x="5863803" y="3304626"/>
            <a:ext cx="1808154" cy="6229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1359F0-59A9-0917-60A9-FEB999CE61E1}"/>
              </a:ext>
            </a:extLst>
          </p:cNvPr>
          <p:cNvSpPr txBox="1"/>
          <p:nvPr/>
        </p:nvSpPr>
        <p:spPr>
          <a:xfrm>
            <a:off x="4790602" y="4203931"/>
            <a:ext cx="1072253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1 photon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0CF575E-7756-1E5C-F1B3-2AFE95EF8C9A}"/>
                  </a:ext>
                </a:extLst>
              </p:cNvPr>
              <p:cNvSpPr txBox="1"/>
              <p:nvPr/>
            </p:nvSpPr>
            <p:spPr>
              <a:xfrm>
                <a:off x="7210676" y="3996510"/>
                <a:ext cx="1470775" cy="3693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0CF575E-7756-1E5C-F1B3-2AFE95EF8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676" y="3996510"/>
                <a:ext cx="1470775" cy="369332"/>
              </a:xfrm>
              <a:prstGeom prst="rect">
                <a:avLst/>
              </a:prstGeom>
              <a:blipFill>
                <a:blip r:embed="rId7"/>
                <a:stretch>
                  <a:fillRect b="-7576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04E1943-A172-ACC2-D4D2-CAAA6CF89C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533" y="4888302"/>
            <a:ext cx="5337591" cy="9830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6584A2-BDB3-E580-0DBC-95D0D5255105}"/>
              </a:ext>
            </a:extLst>
          </p:cNvPr>
          <p:cNvSpPr txBox="1"/>
          <p:nvPr/>
        </p:nvSpPr>
        <p:spPr>
          <a:xfrm>
            <a:off x="5491182" y="5148444"/>
            <a:ext cx="1072253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2 photon</a:t>
            </a:r>
          </a:p>
        </p:txBody>
      </p:sp>
    </p:spTree>
    <p:extLst>
      <p:ext uri="{BB962C8B-B14F-4D97-AF65-F5344CB8AC3E}">
        <p14:creationId xmlns:p14="http://schemas.microsoft.com/office/powerpoint/2010/main" val="1965683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Comparison: </a:t>
            </a:r>
            <a:r>
              <a:rPr lang="en-US" sz="2400" b="1" dirty="0" err="1">
                <a:solidFill>
                  <a:schemeClr val="bg1"/>
                </a:solidFill>
              </a:rPr>
              <a:t>Numerics</a:t>
            </a:r>
            <a:r>
              <a:rPr lang="en-US" sz="2400" b="1" dirty="0">
                <a:solidFill>
                  <a:schemeClr val="bg1"/>
                </a:solidFill>
              </a:rPr>
              <a:t> and Theory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AAE002-F3C2-437E-B252-DDB24903926A}"/>
              </a:ext>
            </a:extLst>
          </p:cNvPr>
          <p:cNvSpPr txBox="1"/>
          <p:nvPr/>
        </p:nvSpPr>
        <p:spPr>
          <a:xfrm>
            <a:off x="968429" y="1076492"/>
            <a:ext cx="333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Quasi-static theory, </a:t>
            </a:r>
            <a:r>
              <a:rPr lang="en-US" dirty="0">
                <a:solidFill>
                  <a:srgbClr val="FF0000"/>
                </a:solidFill>
              </a:rPr>
              <a:t>1 photon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42CE3C-D70E-4423-8A79-7C2E852DEA8B}"/>
              </a:ext>
            </a:extLst>
          </p:cNvPr>
          <p:cNvSpPr txBox="1"/>
          <p:nvPr/>
        </p:nvSpPr>
        <p:spPr>
          <a:xfrm>
            <a:off x="6171146" y="1067865"/>
            <a:ext cx="157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 photon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60317-C008-404B-A59E-D1FA86870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10" y="1580415"/>
            <a:ext cx="3153215" cy="5277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3E005D-769B-4BD1-811D-8FF58BC87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215" y="1580415"/>
            <a:ext cx="3181794" cy="52871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503A62-D6B9-4D40-A957-FEAD47946F92}"/>
              </a:ext>
            </a:extLst>
          </p:cNvPr>
          <p:cNvSpPr txBox="1"/>
          <p:nvPr/>
        </p:nvSpPr>
        <p:spPr>
          <a:xfrm>
            <a:off x="3948309" y="1763447"/>
            <a:ext cx="1406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Bandwidth=0.01 </a:t>
            </a:r>
            <a:r>
              <a:rPr lang="el-GR" dirty="0"/>
              <a:t>Ω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520843-D2DB-4E2B-B570-A0D2DB8748C3}"/>
              </a:ext>
            </a:extLst>
          </p:cNvPr>
          <p:cNvSpPr txBox="1"/>
          <p:nvPr/>
        </p:nvSpPr>
        <p:spPr>
          <a:xfrm>
            <a:off x="1939929" y="6619326"/>
            <a:ext cx="15365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Linewidth (kHz)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EE3F1B-D036-4099-9F6A-DC01D8E501B0}"/>
              </a:ext>
            </a:extLst>
          </p:cNvPr>
          <p:cNvSpPr txBox="1"/>
          <p:nvPr/>
        </p:nvSpPr>
        <p:spPr>
          <a:xfrm>
            <a:off x="6204635" y="6619326"/>
            <a:ext cx="15365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Linewidth (kHz)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FA9412-BA04-162A-ED9A-3515EF2AB06C}"/>
              </a:ext>
            </a:extLst>
          </p:cNvPr>
          <p:cNvSpPr txBox="1"/>
          <p:nvPr/>
        </p:nvSpPr>
        <p:spPr>
          <a:xfrm>
            <a:off x="3922036" y="3651229"/>
            <a:ext cx="1299927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a: 1</a:t>
            </a:r>
            <a:r>
              <a:rPr lang="el-GR" dirty="0"/>
              <a:t>π</a:t>
            </a:r>
            <a:r>
              <a:rPr lang="en-US" dirty="0"/>
              <a:t> pulse</a:t>
            </a:r>
          </a:p>
          <a:p>
            <a:r>
              <a:rPr lang="en-US" dirty="0"/>
              <a:t>b: 2</a:t>
            </a:r>
            <a:r>
              <a:rPr lang="el-GR" dirty="0"/>
              <a:t>π</a:t>
            </a:r>
            <a:r>
              <a:rPr lang="en-US" dirty="0"/>
              <a:t> pulse</a:t>
            </a:r>
          </a:p>
        </p:txBody>
      </p:sp>
    </p:spTree>
    <p:extLst>
      <p:ext uri="{BB962C8B-B14F-4D97-AF65-F5344CB8AC3E}">
        <p14:creationId xmlns:p14="http://schemas.microsoft.com/office/powerpoint/2010/main" val="4237668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E3B1BB-7C25-48D4-A70F-B2695118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Band-limited “white" noise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2F493F1-01D2-446D-84C8-4DEC8079B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8DC9B1-2EED-527C-FBA7-67D47028D889}"/>
              </a:ext>
            </a:extLst>
          </p:cNvPr>
          <p:cNvCxnSpPr>
            <a:cxnSpLocks/>
          </p:cNvCxnSpPr>
          <p:nvPr/>
        </p:nvCxnSpPr>
        <p:spPr>
          <a:xfrm flipV="1">
            <a:off x="5929062" y="1477306"/>
            <a:ext cx="0" cy="13786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E04348-D2F4-AD1E-F000-6F7A1918457E}"/>
              </a:ext>
            </a:extLst>
          </p:cNvPr>
          <p:cNvCxnSpPr>
            <a:cxnSpLocks/>
          </p:cNvCxnSpPr>
          <p:nvPr/>
        </p:nvCxnSpPr>
        <p:spPr>
          <a:xfrm>
            <a:off x="5929062" y="2855976"/>
            <a:ext cx="29622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288971-5CD6-6E22-7DD3-44010B5955D9}"/>
              </a:ext>
            </a:extLst>
          </p:cNvPr>
          <p:cNvSpPr txBox="1"/>
          <p:nvPr/>
        </p:nvSpPr>
        <p:spPr>
          <a:xfrm>
            <a:off x="7269903" y="1299570"/>
            <a:ext cx="159838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Power Spectral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E2205D-B97A-CBE9-2B05-619E96776E8E}"/>
                  </a:ext>
                </a:extLst>
              </p:cNvPr>
              <p:cNvSpPr txBox="1"/>
              <p:nvPr/>
            </p:nvSpPr>
            <p:spPr>
              <a:xfrm>
                <a:off x="5606351" y="1973759"/>
                <a:ext cx="2884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E2205D-B97A-CBE9-2B05-619E96776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351" y="1973759"/>
                <a:ext cx="288477" cy="276999"/>
              </a:xfrm>
              <a:prstGeom prst="rect">
                <a:avLst/>
              </a:prstGeom>
              <a:blipFill>
                <a:blip r:embed="rId3"/>
                <a:stretch>
                  <a:fillRect l="-21277" r="-638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AE49E233-7B2E-E12B-A837-ECC3B994AF14}"/>
              </a:ext>
            </a:extLst>
          </p:cNvPr>
          <p:cNvSpPr/>
          <p:nvPr/>
        </p:nvSpPr>
        <p:spPr>
          <a:xfrm>
            <a:off x="5923030" y="2211152"/>
            <a:ext cx="1808154" cy="6229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430186-9CFC-3F7D-433A-87F3931739AB}"/>
                  </a:ext>
                </a:extLst>
              </p:cNvPr>
              <p:cNvSpPr txBox="1"/>
              <p:nvPr/>
            </p:nvSpPr>
            <p:spPr>
              <a:xfrm>
                <a:off x="6995796" y="2914715"/>
                <a:ext cx="1470775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430186-9CFC-3F7D-433A-87F393173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796" y="2914715"/>
                <a:ext cx="1470775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9E168F3-65F2-D4B6-0560-D20253996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42" y="2278495"/>
            <a:ext cx="5050782" cy="1583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E18276-8BD8-5844-07A5-7B0ADA6B4DC9}"/>
                  </a:ext>
                </a:extLst>
              </p:cNvPr>
              <p:cNvSpPr txBox="1"/>
              <p:nvPr/>
            </p:nvSpPr>
            <p:spPr>
              <a:xfrm>
                <a:off x="5216176" y="1227115"/>
                <a:ext cx="6726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𝛿𝜈</m:t>
                          </m:r>
                        </m:sub>
                      </m:sSub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E18276-8BD8-5844-07A5-7B0ADA6B4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176" y="1227115"/>
                <a:ext cx="672610" cy="276999"/>
              </a:xfrm>
              <a:prstGeom prst="rect">
                <a:avLst/>
              </a:prstGeom>
              <a:blipFill>
                <a:blip r:embed="rId6"/>
                <a:stretch>
                  <a:fillRect l="-10909" t="-2174" r="-1454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1530BCA-7910-FB5C-086C-8F2E380E8940}"/>
              </a:ext>
            </a:extLst>
          </p:cNvPr>
          <p:cNvSpPr txBox="1"/>
          <p:nvPr/>
        </p:nvSpPr>
        <p:spPr>
          <a:xfrm>
            <a:off x="439616" y="140515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With time series method, without approximation: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8C2F77-F35E-F626-A9F5-174395063712}"/>
              </a:ext>
            </a:extLst>
          </p:cNvPr>
          <p:cNvSpPr txBox="1"/>
          <p:nvPr/>
        </p:nvSpPr>
        <p:spPr>
          <a:xfrm>
            <a:off x="439616" y="480382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1-photon band-limited noise, we can compare the two methods: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EF720A-8640-2778-13DA-632615C59C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9135" y="3245809"/>
            <a:ext cx="3975944" cy="35019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9D3403-4913-9B1D-D5D3-863605971F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921" y="5751157"/>
            <a:ext cx="1614029" cy="6118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BD92A1-231A-A28A-F465-B16F152F86B9}"/>
              </a:ext>
            </a:extLst>
          </p:cNvPr>
          <p:cNvSpPr txBox="1"/>
          <p:nvPr/>
        </p:nvSpPr>
        <p:spPr>
          <a:xfrm>
            <a:off x="496576" y="3862150"/>
            <a:ext cx="2027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Finite Bandwidth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7C73FF-DDD1-9049-93EA-B06EBD1B48CD}"/>
              </a:ext>
            </a:extLst>
          </p:cNvPr>
          <p:cNvSpPr txBox="1"/>
          <p:nvPr/>
        </p:nvSpPr>
        <p:spPr>
          <a:xfrm>
            <a:off x="2231095" y="5872399"/>
            <a:ext cx="2027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Infinite Bandwidth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4D9E5D-90E2-CF23-4822-AB8C74CF1A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4615" y="3889533"/>
            <a:ext cx="1291581" cy="2755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02DCB1-2538-DC7D-66DE-7C1539AC31F1}"/>
              </a:ext>
            </a:extLst>
          </p:cNvPr>
          <p:cNvSpPr txBox="1"/>
          <p:nvPr/>
        </p:nvSpPr>
        <p:spPr>
          <a:xfrm>
            <a:off x="7665895" y="4996781"/>
            <a:ext cx="1149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l-GR" dirty="0">
                <a:solidFill>
                  <a:srgbClr val="0000FF"/>
                </a:solidFill>
              </a:rPr>
              <a:t>π</a:t>
            </a:r>
            <a:r>
              <a:rPr lang="en-US" dirty="0">
                <a:solidFill>
                  <a:srgbClr val="0000FF"/>
                </a:solidFill>
              </a:rPr>
              <a:t> pulse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10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E3B1BB-7C25-48D4-A70F-B2695118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Error vs bump power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2F493F1-01D2-446D-84C8-4DEC8079B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FA18B7-75B5-4147-B18B-64CEC3844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963" y="1619704"/>
            <a:ext cx="3039884" cy="49256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C001C2-F97B-429C-A881-20EFA83F3804}"/>
              </a:ext>
            </a:extLst>
          </p:cNvPr>
          <p:cNvSpPr txBox="1"/>
          <p:nvPr/>
        </p:nvSpPr>
        <p:spPr>
          <a:xfrm>
            <a:off x="577807" y="2677739"/>
            <a:ext cx="468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Error </a:t>
            </a:r>
            <a:r>
              <a:rPr lang="en-US" dirty="0">
                <a:solidFill>
                  <a:srgbClr val="0000FF"/>
                </a:solidFill>
              </a:rPr>
              <a:t>vs </a:t>
            </a:r>
            <a:r>
              <a:rPr lang="en-US" b="1" dirty="0">
                <a:solidFill>
                  <a:srgbClr val="0000FF"/>
                </a:solidFill>
              </a:rPr>
              <a:t>Fractional power </a:t>
            </a:r>
            <a:r>
              <a:rPr lang="en-US" dirty="0">
                <a:solidFill>
                  <a:srgbClr val="0000FF"/>
                </a:solidFill>
              </a:rPr>
              <a:t>in the servo bump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F127B-24D1-4BFF-9C86-EA129AB7DFE4}"/>
              </a:ext>
            </a:extLst>
          </p:cNvPr>
          <p:cNvSpPr txBox="1"/>
          <p:nvPr/>
        </p:nvSpPr>
        <p:spPr>
          <a:xfrm>
            <a:off x="715995" y="5091688"/>
            <a:ext cx="468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step: experiment with microwaves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86CA68-8D19-AD8A-1C77-53F69F503B16}"/>
              </a:ext>
            </a:extLst>
          </p:cNvPr>
          <p:cNvSpPr txBox="1"/>
          <p:nvPr/>
        </p:nvSpPr>
        <p:spPr>
          <a:xfrm>
            <a:off x="6767880" y="1141024"/>
            <a:ext cx="1299927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a: 1</a:t>
            </a:r>
            <a:r>
              <a:rPr lang="el-GR" dirty="0"/>
              <a:t>π</a:t>
            </a:r>
            <a:r>
              <a:rPr lang="en-US" dirty="0"/>
              <a:t> pulse</a:t>
            </a:r>
          </a:p>
          <a:p>
            <a:r>
              <a:rPr lang="en-US" dirty="0"/>
              <a:t>b: 2</a:t>
            </a:r>
            <a:r>
              <a:rPr lang="el-GR" dirty="0"/>
              <a:t>π</a:t>
            </a:r>
            <a:r>
              <a:rPr lang="en-US" dirty="0"/>
              <a:t> pulse</a:t>
            </a:r>
          </a:p>
        </p:txBody>
      </p:sp>
    </p:spTree>
    <p:extLst>
      <p:ext uri="{BB962C8B-B14F-4D97-AF65-F5344CB8AC3E}">
        <p14:creationId xmlns:p14="http://schemas.microsoft.com/office/powerpoint/2010/main" val="3077418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E3B1BB-7C25-48D4-A70F-B2695118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Intensity Noise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2F493F1-01D2-446D-84C8-4DEC8079B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81FEA5-08DE-1778-21BA-BA7BA7A9D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4" y="2691808"/>
            <a:ext cx="5268550" cy="39756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172FAA-1954-F4E6-1A22-5A5EE37A4C64}"/>
              </a:ext>
            </a:extLst>
          </p:cNvPr>
          <p:cNvCxnSpPr>
            <a:cxnSpLocks/>
          </p:cNvCxnSpPr>
          <p:nvPr/>
        </p:nvCxnSpPr>
        <p:spPr>
          <a:xfrm flipV="1">
            <a:off x="4990346" y="1348846"/>
            <a:ext cx="0" cy="13786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941B31-4531-5390-28F1-2619413BEAD4}"/>
              </a:ext>
            </a:extLst>
          </p:cNvPr>
          <p:cNvCxnSpPr>
            <a:cxnSpLocks/>
          </p:cNvCxnSpPr>
          <p:nvPr/>
        </p:nvCxnSpPr>
        <p:spPr>
          <a:xfrm>
            <a:off x="4990346" y="2727516"/>
            <a:ext cx="29622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A919D8D-ABEE-BC87-8A5F-063A5D400BBA}"/>
              </a:ext>
            </a:extLst>
          </p:cNvPr>
          <p:cNvSpPr/>
          <p:nvPr/>
        </p:nvSpPr>
        <p:spPr>
          <a:xfrm>
            <a:off x="4998428" y="1487984"/>
            <a:ext cx="1318846" cy="1230923"/>
          </a:xfrm>
          <a:custGeom>
            <a:avLst/>
            <a:gdLst>
              <a:gd name="connsiteX0" fmla="*/ 0 w 1318846"/>
              <a:gd name="connsiteY0" fmla="*/ 153865 h 1230923"/>
              <a:gd name="connsiteX1" fmla="*/ 145073 w 1318846"/>
              <a:gd name="connsiteY1" fmla="*/ 118696 h 1230923"/>
              <a:gd name="connsiteX2" fmla="*/ 215412 w 1318846"/>
              <a:gd name="connsiteY2" fmla="*/ 105507 h 1230923"/>
              <a:gd name="connsiteX3" fmla="*/ 228600 w 1318846"/>
              <a:gd name="connsiteY3" fmla="*/ 101111 h 1230923"/>
              <a:gd name="connsiteX4" fmla="*/ 298939 w 1318846"/>
              <a:gd name="connsiteY4" fmla="*/ 43961 h 1230923"/>
              <a:gd name="connsiteX5" fmla="*/ 316523 w 1318846"/>
              <a:gd name="connsiteY5" fmla="*/ 30773 h 1230923"/>
              <a:gd name="connsiteX6" fmla="*/ 334108 w 1318846"/>
              <a:gd name="connsiteY6" fmla="*/ 4396 h 1230923"/>
              <a:gd name="connsiteX7" fmla="*/ 373673 w 1318846"/>
              <a:gd name="connsiteY7" fmla="*/ 0 h 1230923"/>
              <a:gd name="connsiteX8" fmla="*/ 496766 w 1318846"/>
              <a:gd name="connsiteY8" fmla="*/ 74734 h 1230923"/>
              <a:gd name="connsiteX9" fmla="*/ 536331 w 1318846"/>
              <a:gd name="connsiteY9" fmla="*/ 118696 h 1230923"/>
              <a:gd name="connsiteX10" fmla="*/ 553916 w 1318846"/>
              <a:gd name="connsiteY10" fmla="*/ 158261 h 1230923"/>
              <a:gd name="connsiteX11" fmla="*/ 571500 w 1318846"/>
              <a:gd name="connsiteY11" fmla="*/ 193430 h 1230923"/>
              <a:gd name="connsiteX12" fmla="*/ 584689 w 1318846"/>
              <a:gd name="connsiteY12" fmla="*/ 250580 h 1230923"/>
              <a:gd name="connsiteX13" fmla="*/ 611066 w 1318846"/>
              <a:gd name="connsiteY13" fmla="*/ 307730 h 1230923"/>
              <a:gd name="connsiteX14" fmla="*/ 641839 w 1318846"/>
              <a:gd name="connsiteY14" fmla="*/ 422030 h 1230923"/>
              <a:gd name="connsiteX15" fmla="*/ 659423 w 1318846"/>
              <a:gd name="connsiteY15" fmla="*/ 457200 h 1230923"/>
              <a:gd name="connsiteX16" fmla="*/ 672612 w 1318846"/>
              <a:gd name="connsiteY16" fmla="*/ 496765 h 1230923"/>
              <a:gd name="connsiteX17" fmla="*/ 685800 w 1318846"/>
              <a:gd name="connsiteY17" fmla="*/ 545123 h 1230923"/>
              <a:gd name="connsiteX18" fmla="*/ 698989 w 1318846"/>
              <a:gd name="connsiteY18" fmla="*/ 602273 h 1230923"/>
              <a:gd name="connsiteX19" fmla="*/ 725366 w 1318846"/>
              <a:gd name="connsiteY19" fmla="*/ 655027 h 1230923"/>
              <a:gd name="connsiteX20" fmla="*/ 738554 w 1318846"/>
              <a:gd name="connsiteY20" fmla="*/ 712177 h 1230923"/>
              <a:gd name="connsiteX21" fmla="*/ 795704 w 1318846"/>
              <a:gd name="connsiteY21" fmla="*/ 822080 h 1230923"/>
              <a:gd name="connsiteX22" fmla="*/ 826477 w 1318846"/>
              <a:gd name="connsiteY22" fmla="*/ 874834 h 1230923"/>
              <a:gd name="connsiteX23" fmla="*/ 844062 w 1318846"/>
              <a:gd name="connsiteY23" fmla="*/ 910003 h 1230923"/>
              <a:gd name="connsiteX24" fmla="*/ 910004 w 1318846"/>
              <a:gd name="connsiteY24" fmla="*/ 967153 h 1230923"/>
              <a:gd name="connsiteX25" fmla="*/ 940777 w 1318846"/>
              <a:gd name="connsiteY25" fmla="*/ 980342 h 1230923"/>
              <a:gd name="connsiteX26" fmla="*/ 1125416 w 1318846"/>
              <a:gd name="connsiteY26" fmla="*/ 1002323 h 1230923"/>
              <a:gd name="connsiteX27" fmla="*/ 1178169 w 1318846"/>
              <a:gd name="connsiteY27" fmla="*/ 1024303 h 1230923"/>
              <a:gd name="connsiteX28" fmla="*/ 1222131 w 1318846"/>
              <a:gd name="connsiteY28" fmla="*/ 1077057 h 1230923"/>
              <a:gd name="connsiteX29" fmla="*/ 1239716 w 1318846"/>
              <a:gd name="connsiteY29" fmla="*/ 1094642 h 1230923"/>
              <a:gd name="connsiteX30" fmla="*/ 1244112 w 1318846"/>
              <a:gd name="connsiteY30" fmla="*/ 1107830 h 1230923"/>
              <a:gd name="connsiteX31" fmla="*/ 1266092 w 1318846"/>
              <a:gd name="connsiteY31" fmla="*/ 1138603 h 1230923"/>
              <a:gd name="connsiteX32" fmla="*/ 1274885 w 1318846"/>
              <a:gd name="connsiteY32" fmla="*/ 1164980 h 1230923"/>
              <a:gd name="connsiteX33" fmla="*/ 1288073 w 1318846"/>
              <a:gd name="connsiteY33" fmla="*/ 1182565 h 1230923"/>
              <a:gd name="connsiteX34" fmla="*/ 1296866 w 1318846"/>
              <a:gd name="connsiteY34" fmla="*/ 1200150 h 1230923"/>
              <a:gd name="connsiteX35" fmla="*/ 1310054 w 1318846"/>
              <a:gd name="connsiteY35" fmla="*/ 1217734 h 1230923"/>
              <a:gd name="connsiteX36" fmla="*/ 1318846 w 1318846"/>
              <a:gd name="connsiteY36" fmla="*/ 1230923 h 1230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18846" h="1230923">
                <a:moveTo>
                  <a:pt x="0" y="153865"/>
                </a:moveTo>
                <a:cubicBezTo>
                  <a:pt x="177999" y="135129"/>
                  <a:pt x="173" y="162166"/>
                  <a:pt x="145073" y="118696"/>
                </a:cubicBezTo>
                <a:cubicBezTo>
                  <a:pt x="167922" y="111841"/>
                  <a:pt x="192069" y="110421"/>
                  <a:pt x="215412" y="105507"/>
                </a:cubicBezTo>
                <a:cubicBezTo>
                  <a:pt x="219946" y="104552"/>
                  <a:pt x="224204" y="102576"/>
                  <a:pt x="228600" y="101111"/>
                </a:cubicBezTo>
                <a:lnTo>
                  <a:pt x="298939" y="43961"/>
                </a:lnTo>
                <a:cubicBezTo>
                  <a:pt x="304660" y="39384"/>
                  <a:pt x="312459" y="36869"/>
                  <a:pt x="316523" y="30773"/>
                </a:cubicBezTo>
                <a:cubicBezTo>
                  <a:pt x="322385" y="21981"/>
                  <a:pt x="323605" y="5563"/>
                  <a:pt x="334108" y="4396"/>
                </a:cubicBezTo>
                <a:lnTo>
                  <a:pt x="373673" y="0"/>
                </a:lnTo>
                <a:cubicBezTo>
                  <a:pt x="427435" y="23040"/>
                  <a:pt x="431635" y="22629"/>
                  <a:pt x="496766" y="74734"/>
                </a:cubicBezTo>
                <a:cubicBezTo>
                  <a:pt x="512161" y="87050"/>
                  <a:pt x="523143" y="104042"/>
                  <a:pt x="536331" y="118696"/>
                </a:cubicBezTo>
                <a:cubicBezTo>
                  <a:pt x="542193" y="131884"/>
                  <a:pt x="547771" y="145202"/>
                  <a:pt x="553916" y="158261"/>
                </a:cubicBezTo>
                <a:cubicBezTo>
                  <a:pt x="559497" y="170120"/>
                  <a:pt x="567355" y="180996"/>
                  <a:pt x="571500" y="193430"/>
                </a:cubicBezTo>
                <a:cubicBezTo>
                  <a:pt x="577682" y="211977"/>
                  <a:pt x="578294" y="232105"/>
                  <a:pt x="584689" y="250580"/>
                </a:cubicBezTo>
                <a:cubicBezTo>
                  <a:pt x="591552" y="270407"/>
                  <a:pt x="603534" y="288147"/>
                  <a:pt x="611066" y="307730"/>
                </a:cubicBezTo>
                <a:cubicBezTo>
                  <a:pt x="656518" y="425907"/>
                  <a:pt x="602472" y="303927"/>
                  <a:pt x="641839" y="422030"/>
                </a:cubicBezTo>
                <a:cubicBezTo>
                  <a:pt x="645984" y="434464"/>
                  <a:pt x="654433" y="445080"/>
                  <a:pt x="659423" y="457200"/>
                </a:cubicBezTo>
                <a:cubicBezTo>
                  <a:pt x="664716" y="470055"/>
                  <a:pt x="668617" y="483450"/>
                  <a:pt x="672612" y="496765"/>
                </a:cubicBezTo>
                <a:cubicBezTo>
                  <a:pt x="677413" y="512768"/>
                  <a:pt x="681748" y="528914"/>
                  <a:pt x="685800" y="545123"/>
                </a:cubicBezTo>
                <a:cubicBezTo>
                  <a:pt x="690542" y="564090"/>
                  <a:pt x="692367" y="583878"/>
                  <a:pt x="698989" y="602273"/>
                </a:cubicBezTo>
                <a:cubicBezTo>
                  <a:pt x="705648" y="620771"/>
                  <a:pt x="716574" y="637442"/>
                  <a:pt x="725366" y="655027"/>
                </a:cubicBezTo>
                <a:cubicBezTo>
                  <a:pt x="729762" y="674077"/>
                  <a:pt x="730967" y="694158"/>
                  <a:pt x="738554" y="712177"/>
                </a:cubicBezTo>
                <a:cubicBezTo>
                  <a:pt x="754577" y="750233"/>
                  <a:pt x="776069" y="785756"/>
                  <a:pt x="795704" y="822080"/>
                </a:cubicBezTo>
                <a:cubicBezTo>
                  <a:pt x="805385" y="839989"/>
                  <a:pt x="817373" y="856626"/>
                  <a:pt x="826477" y="874834"/>
                </a:cubicBezTo>
                <a:cubicBezTo>
                  <a:pt x="832339" y="886557"/>
                  <a:pt x="836100" y="899592"/>
                  <a:pt x="844062" y="910003"/>
                </a:cubicBezTo>
                <a:cubicBezTo>
                  <a:pt x="859963" y="930797"/>
                  <a:pt x="885748" y="954092"/>
                  <a:pt x="910004" y="967153"/>
                </a:cubicBezTo>
                <a:cubicBezTo>
                  <a:pt x="919830" y="972444"/>
                  <a:pt x="930267" y="976588"/>
                  <a:pt x="940777" y="980342"/>
                </a:cubicBezTo>
                <a:cubicBezTo>
                  <a:pt x="999919" y="1001464"/>
                  <a:pt x="1062867" y="996961"/>
                  <a:pt x="1125416" y="1002323"/>
                </a:cubicBezTo>
                <a:cubicBezTo>
                  <a:pt x="1137450" y="1006334"/>
                  <a:pt x="1168607" y="1015339"/>
                  <a:pt x="1178169" y="1024303"/>
                </a:cubicBezTo>
                <a:cubicBezTo>
                  <a:pt x="1194868" y="1039958"/>
                  <a:pt x="1205945" y="1060871"/>
                  <a:pt x="1222131" y="1077057"/>
                </a:cubicBezTo>
                <a:lnTo>
                  <a:pt x="1239716" y="1094642"/>
                </a:lnTo>
                <a:cubicBezTo>
                  <a:pt x="1241181" y="1099038"/>
                  <a:pt x="1242040" y="1103685"/>
                  <a:pt x="1244112" y="1107830"/>
                </a:cubicBezTo>
                <a:cubicBezTo>
                  <a:pt x="1247328" y="1114262"/>
                  <a:pt x="1263102" y="1134616"/>
                  <a:pt x="1266092" y="1138603"/>
                </a:cubicBezTo>
                <a:cubicBezTo>
                  <a:pt x="1269023" y="1147395"/>
                  <a:pt x="1270740" y="1156690"/>
                  <a:pt x="1274885" y="1164980"/>
                </a:cubicBezTo>
                <a:cubicBezTo>
                  <a:pt x="1278162" y="1171533"/>
                  <a:pt x="1284190" y="1176352"/>
                  <a:pt x="1288073" y="1182565"/>
                </a:cubicBezTo>
                <a:cubicBezTo>
                  <a:pt x="1291546" y="1188122"/>
                  <a:pt x="1293393" y="1194593"/>
                  <a:pt x="1296866" y="1200150"/>
                </a:cubicBezTo>
                <a:cubicBezTo>
                  <a:pt x="1300749" y="1206363"/>
                  <a:pt x="1305796" y="1211772"/>
                  <a:pt x="1310054" y="1217734"/>
                </a:cubicBezTo>
                <a:cubicBezTo>
                  <a:pt x="1313125" y="1222033"/>
                  <a:pt x="1318846" y="1230923"/>
                  <a:pt x="1318846" y="123092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397E78-3806-2366-0211-98E566075730}"/>
                  </a:ext>
                </a:extLst>
              </p:cNvPr>
              <p:cNvSpPr txBox="1"/>
              <p:nvPr/>
            </p:nvSpPr>
            <p:spPr>
              <a:xfrm>
                <a:off x="4277460" y="1098655"/>
                <a:ext cx="6726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397E78-3806-2366-0211-98E566075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460" y="1098655"/>
                <a:ext cx="672610" cy="276999"/>
              </a:xfrm>
              <a:prstGeom prst="rect">
                <a:avLst/>
              </a:prstGeom>
              <a:blipFill>
                <a:blip r:embed="rId4"/>
                <a:stretch>
                  <a:fillRect l="-9091" t="-2174" r="-1363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D87F952-AC80-4251-77B6-439ADE4C745A}"/>
              </a:ext>
            </a:extLst>
          </p:cNvPr>
          <p:cNvSpPr txBox="1"/>
          <p:nvPr/>
        </p:nvSpPr>
        <p:spPr>
          <a:xfrm>
            <a:off x="7861149" y="2490355"/>
            <a:ext cx="40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E8DA66-CEDB-1E1B-FA5A-3B9EE1785FBD}"/>
                  </a:ext>
                </a:extLst>
              </p:cNvPr>
              <p:cNvSpPr txBox="1"/>
              <p:nvPr/>
            </p:nvSpPr>
            <p:spPr>
              <a:xfrm>
                <a:off x="6291721" y="2398022"/>
                <a:ext cx="2342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E8DA66-CEDB-1E1B-FA5A-3B9EE1785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721" y="2398022"/>
                <a:ext cx="234295" cy="276999"/>
              </a:xfrm>
              <a:prstGeom prst="rect">
                <a:avLst/>
              </a:prstGeom>
              <a:blipFill>
                <a:blip r:embed="rId5"/>
                <a:stretch>
                  <a:fillRect l="-35897" t="-2174" r="-1025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E210299-6677-E302-7189-2FF04A63897A}"/>
              </a:ext>
            </a:extLst>
          </p:cNvPr>
          <p:cNvSpPr txBox="1"/>
          <p:nvPr/>
        </p:nvSpPr>
        <p:spPr>
          <a:xfrm>
            <a:off x="5970722" y="1076931"/>
            <a:ext cx="159838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Power Spectral Density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73AFF2-D684-B661-EFE6-E52B41428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16" y="1226010"/>
            <a:ext cx="3153215" cy="5239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59A5F5A-721E-99D6-9262-1556DA1DB8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16" y="1846234"/>
            <a:ext cx="2238687" cy="51442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98D3E7F-18C6-0A7F-04DC-3D55FCB1D18F}"/>
              </a:ext>
            </a:extLst>
          </p:cNvPr>
          <p:cNvSpPr/>
          <p:nvPr/>
        </p:nvSpPr>
        <p:spPr>
          <a:xfrm>
            <a:off x="2958860" y="1237154"/>
            <a:ext cx="560717" cy="52394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E8BED81-2321-9197-318F-AC1B5F0F7E9C}"/>
              </a:ext>
            </a:extLst>
          </p:cNvPr>
          <p:cNvCxnSpPr>
            <a:cxnSpLocks/>
          </p:cNvCxnSpPr>
          <p:nvPr/>
        </p:nvCxnSpPr>
        <p:spPr>
          <a:xfrm flipV="1">
            <a:off x="3633107" y="1375654"/>
            <a:ext cx="766365" cy="2769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63CAEE6-DB66-5330-DA9C-0A98AD21F557}"/>
                  </a:ext>
                </a:extLst>
              </p:cNvPr>
              <p:cNvSpPr txBox="1"/>
              <p:nvPr/>
            </p:nvSpPr>
            <p:spPr>
              <a:xfrm>
                <a:off x="2583814" y="2177386"/>
                <a:ext cx="244127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 be numerically simulated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63CAEE6-DB66-5330-DA9C-0A98AD21F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814" y="2177386"/>
                <a:ext cx="2441274" cy="923330"/>
              </a:xfrm>
              <a:prstGeom prst="rect">
                <a:avLst/>
              </a:prstGeom>
              <a:blipFill>
                <a:blip r:embed="rId8"/>
                <a:stretch>
                  <a:fillRect l="-2250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8661C6-8C9F-AD58-4474-FDFEFCC38367}"/>
                  </a:ext>
                </a:extLst>
              </p:cNvPr>
              <p:cNvSpPr txBox="1"/>
              <p:nvPr/>
            </p:nvSpPr>
            <p:spPr>
              <a:xfrm>
                <a:off x="5593037" y="4280500"/>
                <a:ext cx="2968414" cy="64819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8661C6-8C9F-AD58-4474-FDFEFCC38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037" y="4280500"/>
                <a:ext cx="2968414" cy="648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1D0B8E6-A138-5DCE-E2C7-076FC4DF431D}"/>
                  </a:ext>
                </a:extLst>
              </p:cNvPr>
              <p:cNvSpPr txBox="1"/>
              <p:nvPr/>
            </p:nvSpPr>
            <p:spPr>
              <a:xfrm>
                <a:off x="3278240" y="6488668"/>
                <a:ext cx="1341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1D0B8E6-A138-5DCE-E2C7-076FC4DF4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240" y="6488668"/>
                <a:ext cx="1341530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F2E12405-EC87-C082-08E6-CAA76EA44F87}"/>
              </a:ext>
            </a:extLst>
          </p:cNvPr>
          <p:cNvSpPr txBox="1"/>
          <p:nvPr/>
        </p:nvSpPr>
        <p:spPr>
          <a:xfrm>
            <a:off x="5771260" y="3420348"/>
            <a:ext cx="2441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Quasi-static Theory: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BD2363-C3AB-9914-972C-AEDF456B2FA3}"/>
                  </a:ext>
                </a:extLst>
              </p:cNvPr>
              <p:cNvSpPr txBox="1"/>
              <p:nvPr/>
            </p:nvSpPr>
            <p:spPr>
              <a:xfrm>
                <a:off x="1118639" y="6474279"/>
                <a:ext cx="1341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BD2363-C3AB-9914-972C-AEDF456B2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639" y="6474279"/>
                <a:ext cx="1341530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16C0FD2-CCD0-BF73-1773-95309BC14728}"/>
              </a:ext>
            </a:extLst>
          </p:cNvPr>
          <p:cNvSpPr txBox="1"/>
          <p:nvPr/>
        </p:nvSpPr>
        <p:spPr>
          <a:xfrm>
            <a:off x="2186979" y="3959342"/>
            <a:ext cx="501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1</a:t>
            </a:r>
            <a:r>
              <a:rPr lang="el-GR"/>
              <a:t>π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BF80A8-70A3-FB62-077C-6FE3A121C64C}"/>
              </a:ext>
            </a:extLst>
          </p:cNvPr>
          <p:cNvSpPr txBox="1"/>
          <p:nvPr/>
        </p:nvSpPr>
        <p:spPr>
          <a:xfrm>
            <a:off x="4436003" y="3959342"/>
            <a:ext cx="589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  <a:r>
              <a:rPr lang="el-GR" dirty="0"/>
              <a:t>π</a:t>
            </a:r>
            <a:r>
              <a:rPr lang="en-US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8AE418-F004-BF35-6266-E85BB3074A38}"/>
              </a:ext>
            </a:extLst>
          </p:cNvPr>
          <p:cNvSpPr txBox="1"/>
          <p:nvPr/>
        </p:nvSpPr>
        <p:spPr>
          <a:xfrm>
            <a:off x="2268416" y="5687701"/>
            <a:ext cx="56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2</a:t>
            </a:r>
            <a:r>
              <a:rPr lang="el-GR"/>
              <a:t>π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3A8966-89E9-42F0-0FBD-68A34EB5E36D}"/>
              </a:ext>
            </a:extLst>
          </p:cNvPr>
          <p:cNvSpPr txBox="1"/>
          <p:nvPr/>
        </p:nvSpPr>
        <p:spPr>
          <a:xfrm>
            <a:off x="3278240" y="4699402"/>
            <a:ext cx="56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  <a:r>
              <a:rPr lang="el-GR" dirty="0"/>
              <a:t>π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9164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9141714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A23F62-687F-114E-500C-539EA8297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478" y="1189004"/>
            <a:ext cx="3756025" cy="26082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02AAB7C-CF91-75FF-6095-A5E91C5B1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735" y="413815"/>
            <a:ext cx="2023195" cy="3838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EB8F84-0278-4A10-797C-8A9BA1A15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70" y="1028915"/>
            <a:ext cx="2670175" cy="260826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2BAB3E6-18FA-CB72-409C-93F366122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443" y="4741707"/>
            <a:ext cx="7907775" cy="1325563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>
                <a:solidFill>
                  <a:schemeClr val="bg1"/>
                </a:solidFill>
              </a:rPr>
              <a:t>3. </a:t>
            </a:r>
            <a:r>
              <a:rPr lang="en-US" sz="3500" b="1" dirty="0" err="1">
                <a:solidFill>
                  <a:schemeClr val="bg1"/>
                </a:solidFill>
              </a:rPr>
              <a:t>Mulit</a:t>
            </a:r>
            <a:r>
              <a:rPr lang="en-US" sz="3500" b="1" dirty="0">
                <a:solidFill>
                  <a:schemeClr val="bg1"/>
                </a:solidFill>
              </a:rPr>
              <a:t>-qubit Gate with Neutral Atoms</a:t>
            </a:r>
          </a:p>
        </p:txBody>
      </p:sp>
      <p:pic>
        <p:nvPicPr>
          <p:cNvPr id="27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AE06187-BD2F-731F-60EA-FB47CF886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6067270"/>
            <a:ext cx="2195878" cy="740513"/>
          </a:xfr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7B9A5B3-A8FB-3520-3F0D-F857BADE1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70" y="5187558"/>
            <a:ext cx="1254230" cy="125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481109-1C4C-4D4B-72E8-7EFDF65D25AD}"/>
              </a:ext>
            </a:extLst>
          </p:cNvPr>
          <p:cNvSpPr txBox="1"/>
          <p:nvPr/>
        </p:nvSpPr>
        <p:spPr>
          <a:xfrm>
            <a:off x="7821584" y="6496005"/>
            <a:ext cx="1356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Matthew Otten</a:t>
            </a:r>
          </a:p>
        </p:txBody>
      </p:sp>
    </p:spTree>
    <p:extLst>
      <p:ext uri="{BB962C8B-B14F-4D97-AF65-F5344CB8AC3E}">
        <p14:creationId xmlns:p14="http://schemas.microsoft.com/office/powerpoint/2010/main" val="3224837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1F8EB-1BEE-4BB3-AE0A-6D74CB229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2486105"/>
            <a:ext cx="7886700" cy="40017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Decomposing a multi-qubit gate into the universal set is </a:t>
            </a:r>
            <a:r>
              <a:rPr lang="en-US" sz="1800" dirty="0">
                <a:solidFill>
                  <a:schemeClr val="accent1"/>
                </a:solidFill>
              </a:rPr>
              <a:t>not always efficient.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8B7CD-635C-48E7-8FDE-C87E34558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60" y="3664619"/>
            <a:ext cx="4700173" cy="1037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DB4C28-427E-4352-B211-54B49A36C54E}"/>
              </a:ext>
            </a:extLst>
          </p:cNvPr>
          <p:cNvSpPr txBox="1"/>
          <p:nvPr/>
        </p:nvSpPr>
        <p:spPr>
          <a:xfrm>
            <a:off x="637442" y="2753398"/>
            <a:ext cx="37258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Example: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600" dirty="0"/>
              <a:t>6 CNOT gates are needed to construct a Toffoli 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F39648-913D-457F-865C-3BD04DA667E5}"/>
                  </a:ext>
                </a:extLst>
              </p:cNvPr>
              <p:cNvSpPr txBox="1"/>
              <p:nvPr/>
            </p:nvSpPr>
            <p:spPr>
              <a:xfrm>
                <a:off x="637442" y="4985803"/>
                <a:ext cx="3725847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Example</a:t>
                </a:r>
                <a:r>
                  <a:rPr lang="en-US" sz="1600" dirty="0"/>
                  <a:t>: 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20 CNOT gates are needed to construct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gate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F39648-913D-457F-865C-3BD04DA66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42" y="4985803"/>
                <a:ext cx="3725847" cy="1077218"/>
              </a:xfrm>
              <a:prstGeom prst="rect">
                <a:avLst/>
              </a:prstGeom>
              <a:blipFill>
                <a:blip r:embed="rId3"/>
                <a:stretch>
                  <a:fillRect l="-982" t="-1695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9CC5E29-E8C8-4D19-9D84-D000C24E1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268" y="1979102"/>
            <a:ext cx="3444478" cy="4473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080CF7-5D22-4A95-A30A-AC5590532B1F}"/>
              </a:ext>
            </a:extLst>
          </p:cNvPr>
          <p:cNvSpPr txBox="1"/>
          <p:nvPr/>
        </p:nvSpPr>
        <p:spPr>
          <a:xfrm>
            <a:off x="637443" y="6226918"/>
            <a:ext cx="161518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accent1"/>
                </a:solidFill>
              </a:rPr>
              <a:t>Cost: error, time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9B94B9E-4A59-4FED-B528-4DD689CF93D1}"/>
              </a:ext>
            </a:extLst>
          </p:cNvPr>
          <p:cNvSpPr txBox="1">
            <a:spLocks/>
          </p:cNvSpPr>
          <p:nvPr/>
        </p:nvSpPr>
        <p:spPr>
          <a:xfrm>
            <a:off x="173313" y="944200"/>
            <a:ext cx="8379952" cy="582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FF0000"/>
                </a:solidFill>
              </a:rPr>
              <a:t>Quantum Computation</a:t>
            </a:r>
            <a:r>
              <a:rPr lang="en-US" sz="2400" dirty="0"/>
              <a:t>: single qubit and CNOT gates are </a:t>
            </a:r>
            <a:r>
              <a:rPr lang="en-US" sz="2400" dirty="0">
                <a:solidFill>
                  <a:srgbClr val="FF0000"/>
                </a:solidFill>
              </a:rPr>
              <a:t>universal.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2AAA12-4252-422A-9023-0F169D5199B0}"/>
              </a:ext>
            </a:extLst>
          </p:cNvPr>
          <p:cNvSpPr txBox="1"/>
          <p:nvPr/>
        </p:nvSpPr>
        <p:spPr>
          <a:xfrm>
            <a:off x="1055997" y="1642092"/>
            <a:ext cx="1580225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Large number of qubits</a:t>
            </a: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9985F1CD-9680-4BFC-8D21-B669FAE96C9C}"/>
              </a:ext>
            </a:extLst>
          </p:cNvPr>
          <p:cNvSpPr/>
          <p:nvPr/>
        </p:nvSpPr>
        <p:spPr>
          <a:xfrm>
            <a:off x="2805314" y="1812621"/>
            <a:ext cx="346228" cy="346228"/>
          </a:xfrm>
          <a:prstGeom prst="plus">
            <a:avLst>
              <a:gd name="adj" fmla="val 39286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126FFF-383B-494F-A245-6C941CB377C9}"/>
              </a:ext>
            </a:extLst>
          </p:cNvPr>
          <p:cNvSpPr txBox="1"/>
          <p:nvPr/>
        </p:nvSpPr>
        <p:spPr>
          <a:xfrm>
            <a:off x="3321121" y="1642091"/>
            <a:ext cx="209358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High fidelity universal gate set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BAB3E6-18FA-CB72-409C-93F366122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Mulit</a:t>
            </a:r>
            <a:r>
              <a:rPr lang="en-US" sz="2400" b="1" dirty="0">
                <a:solidFill>
                  <a:schemeClr val="bg1"/>
                </a:solidFill>
              </a:rPr>
              <a:t>-qubit gate with neutral atoms</a:t>
            </a:r>
          </a:p>
        </p:txBody>
      </p:sp>
      <p:pic>
        <p:nvPicPr>
          <p:cNvPr id="13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37089B0-BDB4-AD5E-B33D-92559A9E5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DE80C6-1C02-434B-AB2C-508CAA8817B5}"/>
                  </a:ext>
                </a:extLst>
              </p:cNvPr>
              <p:cNvSpPr txBox="1"/>
              <p:nvPr/>
            </p:nvSpPr>
            <p:spPr>
              <a:xfrm>
                <a:off x="5939203" y="2047126"/>
                <a:ext cx="11078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1800" b="1" i="1" dirty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/>
                  <a:t>gate </a:t>
                </a:r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DE80C6-1C02-434B-AB2C-508CAA881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03" y="2047126"/>
                <a:ext cx="1107832" cy="369332"/>
              </a:xfrm>
              <a:prstGeom prst="rect">
                <a:avLst/>
              </a:prstGeom>
              <a:blipFill>
                <a:blip r:embed="rId6"/>
                <a:stretch>
                  <a:fillRect t="-10000" r="-27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638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BB42-DD74-63B6-418B-BD207BA90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picture containing table">
            <a:extLst>
              <a:ext uri="{FF2B5EF4-FFF2-40B4-BE49-F238E27FC236}">
                <a16:creationId xmlns:a16="http://schemas.microsoft.com/office/drawing/2014/main" id="{1085CB88-3A36-CFA2-525B-0018D9119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771" y="939626"/>
            <a:ext cx="9862056" cy="5547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127080C1-72BF-2968-F9B1-B3C7EB08024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9616" y="238676"/>
                <a:ext cx="5877658" cy="763778"/>
              </a:xfrm>
              <a:solidFill>
                <a:srgbClr val="C00000"/>
              </a:solidFill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 gate</a:t>
                </a: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127080C1-72BF-2968-F9B1-B3C7EB0802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616" y="238676"/>
                <a:ext cx="5877658" cy="763778"/>
              </a:xfrm>
              <a:blipFill>
                <a:blip r:embed="rId3"/>
                <a:stretch>
                  <a:fillRect l="-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B84BBC-E1BA-F6CF-467E-061D54D01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D98017-C462-64DC-FCEA-7299EE70DD7B}"/>
              </a:ext>
            </a:extLst>
          </p:cNvPr>
          <p:cNvSpPr txBox="1"/>
          <p:nvPr/>
        </p:nvSpPr>
        <p:spPr>
          <a:xfrm>
            <a:off x="6858000" y="1380392"/>
            <a:ext cx="2373923" cy="18024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C82-9317-37C9-2072-E75496183F5E}"/>
              </a:ext>
            </a:extLst>
          </p:cNvPr>
          <p:cNvSpPr txBox="1"/>
          <p:nvPr/>
        </p:nvSpPr>
        <p:spPr>
          <a:xfrm>
            <a:off x="5813181" y="3104141"/>
            <a:ext cx="3330819" cy="22171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E814AB-6411-4FED-A493-7EFDE7AB766B}"/>
              </a:ext>
            </a:extLst>
          </p:cNvPr>
          <p:cNvSpPr txBox="1"/>
          <p:nvPr/>
        </p:nvSpPr>
        <p:spPr>
          <a:xfrm>
            <a:off x="6317274" y="2796200"/>
            <a:ext cx="23189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Requires equal all-to-all coupling</a:t>
            </a:r>
            <a:endParaRPr lang="en-US" sz="18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EECB5E-4696-5C3D-C4C6-6FCDA15DD227}"/>
              </a:ext>
            </a:extLst>
          </p:cNvPr>
          <p:cNvGrpSpPr/>
          <p:nvPr/>
        </p:nvGrpSpPr>
        <p:grpSpPr>
          <a:xfrm rot="5400000">
            <a:off x="6432327" y="2792177"/>
            <a:ext cx="1684824" cy="3612891"/>
            <a:chOff x="623706" y="3013506"/>
            <a:chExt cx="1549253" cy="3322177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ACA01E7D-7703-1C04-0658-DDB7F68B5C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6200000">
              <a:off x="-255938" y="4321184"/>
              <a:ext cx="3322177" cy="706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D33C5CB-7D1D-F73D-3E0F-21488538E1F1}"/>
                </a:ext>
              </a:extLst>
            </p:cNvPr>
            <p:cNvGrpSpPr/>
            <p:nvPr/>
          </p:nvGrpSpPr>
          <p:grpSpPr>
            <a:xfrm rot="16200000">
              <a:off x="506562" y="4461083"/>
              <a:ext cx="1787882" cy="529658"/>
              <a:chOff x="2390048" y="1835142"/>
              <a:chExt cx="4536320" cy="1391119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2283543-6A84-FA60-3E11-5A0BEC7F7998}"/>
                  </a:ext>
                </a:extLst>
              </p:cNvPr>
              <p:cNvSpPr/>
              <p:nvPr/>
            </p:nvSpPr>
            <p:spPr bwMode="auto">
              <a:xfrm>
                <a:off x="6208765" y="2316366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F60ECB9-933A-E936-2BBD-0AC2D7099093}"/>
                  </a:ext>
                </a:extLst>
              </p:cNvPr>
              <p:cNvSpPr/>
              <p:nvPr/>
            </p:nvSpPr>
            <p:spPr bwMode="auto">
              <a:xfrm>
                <a:off x="4100579" y="2119381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CF2ABF3-50D4-3FCE-C613-83B2AB399F67}"/>
                  </a:ext>
                </a:extLst>
              </p:cNvPr>
              <p:cNvSpPr/>
              <p:nvPr/>
            </p:nvSpPr>
            <p:spPr bwMode="auto">
              <a:xfrm>
                <a:off x="2390048" y="2283322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BB04E64-9155-594E-BB5A-C51F2B728DA5}"/>
                  </a:ext>
                </a:extLst>
              </p:cNvPr>
              <p:cNvSpPr/>
              <p:nvPr/>
            </p:nvSpPr>
            <p:spPr bwMode="auto">
              <a:xfrm>
                <a:off x="4708297" y="2393514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BF28747-514B-A451-E36A-C48DF3969FCE}"/>
                  </a:ext>
                </a:extLst>
              </p:cNvPr>
              <p:cNvSpPr/>
              <p:nvPr/>
            </p:nvSpPr>
            <p:spPr bwMode="auto">
              <a:xfrm>
                <a:off x="5010853" y="1846521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FE488B5-8D55-16AB-E123-D71F62F1E25E}"/>
                  </a:ext>
                </a:extLst>
              </p:cNvPr>
              <p:cNvSpPr/>
              <p:nvPr/>
            </p:nvSpPr>
            <p:spPr bwMode="auto">
              <a:xfrm>
                <a:off x="2927287" y="2072984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2F9F051-6A73-8F9E-CBE3-6A7EC1DECCD0}"/>
                  </a:ext>
                </a:extLst>
              </p:cNvPr>
              <p:cNvSpPr/>
              <p:nvPr/>
            </p:nvSpPr>
            <p:spPr bwMode="auto">
              <a:xfrm>
                <a:off x="3336177" y="2176922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7EE23EB-7B14-8E49-B6CD-D3244E348E26}"/>
                  </a:ext>
                </a:extLst>
              </p:cNvPr>
              <p:cNvSpPr/>
              <p:nvPr/>
            </p:nvSpPr>
            <p:spPr bwMode="auto">
              <a:xfrm>
                <a:off x="3766985" y="2508661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FFEF630-F2BB-39D8-A1DB-BCB74440D534}"/>
                  </a:ext>
                </a:extLst>
              </p:cNvPr>
              <p:cNvSpPr/>
              <p:nvPr/>
            </p:nvSpPr>
            <p:spPr bwMode="auto">
              <a:xfrm>
                <a:off x="5828209" y="1835142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8F129BB-F671-CF3E-E432-5979A41DF1E6}"/>
                  </a:ext>
                </a:extLst>
              </p:cNvPr>
              <p:cNvSpPr/>
              <p:nvPr/>
            </p:nvSpPr>
            <p:spPr bwMode="auto">
              <a:xfrm>
                <a:off x="5447654" y="2283322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9F16D6-CE29-BC69-08BC-BC363E62968B}"/>
                  </a:ext>
                </a:extLst>
              </p:cNvPr>
              <p:cNvSpPr/>
              <p:nvPr/>
            </p:nvSpPr>
            <p:spPr bwMode="auto">
              <a:xfrm>
                <a:off x="3639611" y="1880055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</p:grpSp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AEB58EA5-7A92-0EEA-119D-56BBF50D1C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6200000">
              <a:off x="1091452" y="4482744"/>
              <a:ext cx="568022" cy="572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CCCC1EF-8D8A-A334-8A42-26C763A263FB}"/>
                </a:ext>
              </a:extLst>
            </p:cNvPr>
            <p:cNvSpPr/>
            <p:nvPr/>
          </p:nvSpPr>
          <p:spPr>
            <a:xfrm rot="16200000">
              <a:off x="623706" y="3994490"/>
              <a:ext cx="1549253" cy="15492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6A8357E-1408-628E-E2D6-1B690CCB9E30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 flipV="1">
              <a:off x="850589" y="4221373"/>
              <a:ext cx="562640" cy="548382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6419524-8BE8-8EFB-1CAD-B02831A68AE2}"/>
                  </a:ext>
                </a:extLst>
              </p:cNvPr>
              <p:cNvSpPr/>
              <p:nvPr/>
            </p:nvSpPr>
            <p:spPr>
              <a:xfrm>
                <a:off x="7098124" y="3883888"/>
                <a:ext cx="5089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6419524-8BE8-8EFB-1CAD-B02831A68A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124" y="3883888"/>
                <a:ext cx="50892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391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C1791D9-13F9-4594-8FE4-6094CE187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657" y="1120139"/>
            <a:ext cx="9925538" cy="5583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CABF634C-9193-9AFB-7714-10E7740C84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9616" y="238676"/>
                <a:ext cx="5877658" cy="763778"/>
              </a:xfrm>
              <a:solidFill>
                <a:srgbClr val="C00000"/>
              </a:solidFill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 gate</a:t>
                </a: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CABF634C-9193-9AFB-7714-10E7740C8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616" y="238676"/>
                <a:ext cx="5877658" cy="763778"/>
              </a:xfrm>
              <a:blipFill>
                <a:blip r:embed="rId3"/>
                <a:stretch>
                  <a:fillRect l="-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772CB80-CB73-A738-0E03-422AC9B5C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39A117-D4F0-95DA-9C01-E2B6DACFE13A}"/>
              </a:ext>
            </a:extLst>
          </p:cNvPr>
          <p:cNvCxnSpPr>
            <a:cxnSpLocks/>
          </p:cNvCxnSpPr>
          <p:nvPr/>
        </p:nvCxnSpPr>
        <p:spPr>
          <a:xfrm>
            <a:off x="3749040" y="3505200"/>
            <a:ext cx="0" cy="13716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62CEB5-2FE3-D29A-53A5-21110E9C3162}"/>
              </a:ext>
            </a:extLst>
          </p:cNvPr>
          <p:cNvCxnSpPr>
            <a:cxnSpLocks/>
          </p:cNvCxnSpPr>
          <p:nvPr/>
        </p:nvCxnSpPr>
        <p:spPr>
          <a:xfrm>
            <a:off x="4942999" y="3505200"/>
            <a:ext cx="0" cy="13716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FCE776-13EA-59AA-D531-80BB4E512104}"/>
              </a:ext>
            </a:extLst>
          </p:cNvPr>
          <p:cNvCxnSpPr>
            <a:cxnSpLocks/>
          </p:cNvCxnSpPr>
          <p:nvPr/>
        </p:nvCxnSpPr>
        <p:spPr>
          <a:xfrm>
            <a:off x="3198971" y="3579495"/>
            <a:ext cx="219456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89CFC6E7-D803-1344-592A-B83D79979CE2}"/>
              </a:ext>
            </a:extLst>
          </p:cNvPr>
          <p:cNvSpPr/>
          <p:nvPr/>
        </p:nvSpPr>
        <p:spPr>
          <a:xfrm>
            <a:off x="1043940" y="5974079"/>
            <a:ext cx="198119" cy="584395"/>
          </a:xfrm>
          <a:prstGeom prst="leftBracke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DB6C256D-5DF6-D301-F437-523D94E6DA23}"/>
              </a:ext>
            </a:extLst>
          </p:cNvPr>
          <p:cNvSpPr/>
          <p:nvPr/>
        </p:nvSpPr>
        <p:spPr>
          <a:xfrm>
            <a:off x="7345680" y="5867400"/>
            <a:ext cx="236220" cy="327660"/>
          </a:xfrm>
          <a:prstGeom prst="leftBracke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70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35766605-FC4C-48A4-A98C-83E2B07C2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0984" y="1226527"/>
            <a:ext cx="10011507" cy="5631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329408D6-9AA1-319D-5B52-AF0BDB1968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9616" y="238676"/>
                <a:ext cx="5877658" cy="763778"/>
              </a:xfrm>
              <a:solidFill>
                <a:srgbClr val="C00000"/>
              </a:solidFill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 gate</a:t>
                </a: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329408D6-9AA1-319D-5B52-AF0BDB196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616" y="238676"/>
                <a:ext cx="5877658" cy="763778"/>
              </a:xfrm>
              <a:blipFill>
                <a:blip r:embed="rId3"/>
                <a:stretch>
                  <a:fillRect l="-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02515D0-E909-5998-580C-72CE29B80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  <a:prstGeom prst="rect">
            <a:avLst/>
          </a:prstGeom>
        </p:spPr>
      </p:pic>
      <p:sp>
        <p:nvSpPr>
          <p:cNvPr id="2" name="Left Bracket 1">
            <a:extLst>
              <a:ext uri="{FF2B5EF4-FFF2-40B4-BE49-F238E27FC236}">
                <a16:creationId xmlns:a16="http://schemas.microsoft.com/office/drawing/2014/main" id="{86055F6C-21C0-C340-762B-37B359AB8772}"/>
              </a:ext>
            </a:extLst>
          </p:cNvPr>
          <p:cNvSpPr/>
          <p:nvPr/>
        </p:nvSpPr>
        <p:spPr>
          <a:xfrm>
            <a:off x="2621280" y="3893820"/>
            <a:ext cx="198119" cy="1127760"/>
          </a:xfrm>
          <a:prstGeom prst="leftBracke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8F1209F9-C147-CE64-D3F8-6EFBBAEFDAAD}"/>
              </a:ext>
            </a:extLst>
          </p:cNvPr>
          <p:cNvSpPr/>
          <p:nvPr/>
        </p:nvSpPr>
        <p:spPr>
          <a:xfrm>
            <a:off x="7117080" y="5570220"/>
            <a:ext cx="220979" cy="297180"/>
          </a:xfrm>
          <a:prstGeom prst="leftBracke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77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20090" y="0"/>
            <a:ext cx="8413995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065186" y="0"/>
            <a:ext cx="8078814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1789DB-22CF-44BA-B0E4-FD7442A6233C}"/>
              </a:ext>
            </a:extLst>
          </p:cNvPr>
          <p:cNvSpPr txBox="1">
            <a:spLocks/>
          </p:cNvSpPr>
          <p:nvPr/>
        </p:nvSpPr>
        <p:spPr>
          <a:xfrm>
            <a:off x="3288029" y="365125"/>
            <a:ext cx="53733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" y="5743713"/>
            <a:ext cx="2569467" cy="866497"/>
          </a:xfrm>
          <a:prstGeom prst="rect">
            <a:avLst/>
          </a:prstGeom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3BA87566-C648-B47A-DA7F-0F0C7E73FFC3}"/>
              </a:ext>
            </a:extLst>
          </p:cNvPr>
          <p:cNvSpPr txBox="1">
            <a:spLocks/>
          </p:cNvSpPr>
          <p:nvPr/>
        </p:nvSpPr>
        <p:spPr>
          <a:xfrm>
            <a:off x="3290636" y="2022601"/>
            <a:ext cx="5370763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Introduction</a:t>
            </a:r>
          </a:p>
          <a:p>
            <a:pPr marL="0"/>
            <a:endParaRPr lang="en-US" altLang="ko-KR" sz="2400" b="1" dirty="0"/>
          </a:p>
          <a:p>
            <a:r>
              <a:rPr lang="en-US" altLang="ko-KR" sz="2400" b="1" dirty="0"/>
              <a:t>Laser noise analysis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Multi-qubit gate with neutral atoms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Surface code with neutral atoms</a:t>
            </a:r>
          </a:p>
        </p:txBody>
      </p:sp>
    </p:spTree>
    <p:extLst>
      <p:ext uri="{BB962C8B-B14F-4D97-AF65-F5344CB8AC3E}">
        <p14:creationId xmlns:p14="http://schemas.microsoft.com/office/powerpoint/2010/main" val="4211956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4C1D8B3-8319-F172-50B8-3B0B87027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ARP pulse</a:t>
            </a:r>
          </a:p>
        </p:txBody>
      </p:sp>
      <p:pic>
        <p:nvPicPr>
          <p:cNvPr id="8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7EEDAA-A29C-426E-2588-B7E6597F3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BFC88E0E-75FD-8498-DD90-516470A62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81" y="1425095"/>
            <a:ext cx="3023585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“Symmetric” CZ gate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DACAF2-FD7A-0081-46FA-E15A599405AB}"/>
              </a:ext>
            </a:extLst>
          </p:cNvPr>
          <p:cNvSpPr/>
          <p:nvPr/>
        </p:nvSpPr>
        <p:spPr>
          <a:xfrm>
            <a:off x="62280" y="2091760"/>
            <a:ext cx="31987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defTabSz="68580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44000"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ARP pulses with detuning change halfway through.</a:t>
            </a:r>
          </a:p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44000"/>
              <a:defRPr/>
            </a:pPr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defTabSz="68580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44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Truth table:</a:t>
            </a:r>
            <a:endParaRPr lang="en-US" sz="20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E2E1C8-C16B-FE0A-CA7B-DB58D24E2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269" y="1182473"/>
            <a:ext cx="2735535" cy="1669949"/>
          </a:xfrm>
          <a:prstGeom prst="rect">
            <a:avLst/>
          </a:prstGeom>
          <a:ln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6C9B008-1C1B-48B1-CA74-899255A54C17}"/>
              </a:ext>
            </a:extLst>
          </p:cNvPr>
          <p:cNvGrpSpPr/>
          <p:nvPr/>
        </p:nvGrpSpPr>
        <p:grpSpPr>
          <a:xfrm>
            <a:off x="6213439" y="1159092"/>
            <a:ext cx="2501361" cy="1705126"/>
            <a:chOff x="8890907" y="799890"/>
            <a:chExt cx="3208564" cy="215558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97B01B6-FD24-FDA2-BFE1-06F5E4B8009A}"/>
                </a:ext>
              </a:extLst>
            </p:cNvPr>
            <p:cNvGrpSpPr/>
            <p:nvPr/>
          </p:nvGrpSpPr>
          <p:grpSpPr>
            <a:xfrm>
              <a:off x="8972815" y="890767"/>
              <a:ext cx="3040689" cy="1980989"/>
              <a:chOff x="376246" y="1653248"/>
              <a:chExt cx="7020597" cy="457387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A96153D-1C2E-9724-5BEA-464C53977E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246" y="1653248"/>
                <a:ext cx="6949150" cy="3747447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A3FD7BD-9A46-7C10-1644-3FE7C820C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2567" y="5394449"/>
                <a:ext cx="6604276" cy="832672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18EB15-02A9-4D1F-2435-1795CE473300}"/>
                </a:ext>
              </a:extLst>
            </p:cNvPr>
            <p:cNvSpPr/>
            <p:nvPr/>
          </p:nvSpPr>
          <p:spPr>
            <a:xfrm>
              <a:off x="8890907" y="799890"/>
              <a:ext cx="3208564" cy="2155581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6A93AD1-88BD-98AE-E0BA-8838C9A091C1}"/>
              </a:ext>
            </a:extLst>
          </p:cNvPr>
          <p:cNvSpPr/>
          <p:nvPr/>
        </p:nvSpPr>
        <p:spPr>
          <a:xfrm>
            <a:off x="492574" y="3736728"/>
            <a:ext cx="385259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44000"/>
              <a:defRPr/>
            </a:pPr>
            <a:r>
              <a:rPr lang="en-US" sz="3000" dirty="0">
                <a:solidFill>
                  <a:prstClr val="black"/>
                </a:solidFill>
                <a:latin typeface="Times New Roman" pitchFamily="18" charset="0"/>
              </a:rPr>
              <a:t>|00&gt;                |00&gt;</a:t>
            </a:r>
          </a:p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44000"/>
              <a:defRPr/>
            </a:pPr>
            <a:r>
              <a:rPr lang="en-US" sz="3000" dirty="0">
                <a:solidFill>
                  <a:prstClr val="black"/>
                </a:solidFill>
                <a:latin typeface="Times New Roman" pitchFamily="18" charset="0"/>
              </a:rPr>
              <a:t>|01&gt;               -|01&gt;</a:t>
            </a:r>
          </a:p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44000"/>
              <a:defRPr/>
            </a:pPr>
            <a:r>
              <a:rPr lang="en-US" sz="3000" dirty="0">
                <a:solidFill>
                  <a:prstClr val="black"/>
                </a:solidFill>
                <a:latin typeface="Times New Roman" pitchFamily="18" charset="0"/>
              </a:rPr>
              <a:t>|10&gt;               -|10&gt;</a:t>
            </a:r>
          </a:p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44000"/>
              <a:defRPr/>
            </a:pPr>
            <a:r>
              <a:rPr lang="en-US" sz="3000" dirty="0">
                <a:solidFill>
                  <a:prstClr val="black"/>
                </a:solidFill>
                <a:latin typeface="Times New Roman" pitchFamily="18" charset="0"/>
              </a:rPr>
              <a:t>|11&gt;               -|11&gt;        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4E94232-3813-E854-F465-B1F58C40FEEE}"/>
              </a:ext>
            </a:extLst>
          </p:cNvPr>
          <p:cNvSpPr/>
          <p:nvPr/>
        </p:nvSpPr>
        <p:spPr>
          <a:xfrm>
            <a:off x="1495882" y="4382643"/>
            <a:ext cx="809244" cy="624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510F4B-8DA6-EE7A-71AD-C7C703A21172}"/>
              </a:ext>
            </a:extLst>
          </p:cNvPr>
          <p:cNvSpPr/>
          <p:nvPr/>
        </p:nvSpPr>
        <p:spPr>
          <a:xfrm>
            <a:off x="346287" y="3736727"/>
            <a:ext cx="3353562" cy="2026322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570097-CC53-3E1A-18AC-DD1D99664166}"/>
              </a:ext>
            </a:extLst>
          </p:cNvPr>
          <p:cNvSpPr/>
          <p:nvPr/>
        </p:nvSpPr>
        <p:spPr>
          <a:xfrm>
            <a:off x="124591" y="5806567"/>
            <a:ext cx="38434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0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Saffman</a:t>
            </a:r>
            <a:r>
              <a:rPr lang="en-US" sz="1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, M., et al. "Symmetric Rydberg controlled-Z gates with adiabatic pulses." </a:t>
            </a:r>
            <a:r>
              <a:rPr lang="en-US" sz="1400" b="0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Physical Review A</a:t>
            </a:r>
            <a:r>
              <a:rPr lang="en-US" sz="1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 101.6 (2020): 062309.</a:t>
            </a:r>
            <a:endParaRPr lang="en-US" sz="1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B4775A-DE82-8FCB-D5D0-EA041C12846E}"/>
              </a:ext>
            </a:extLst>
          </p:cNvPr>
          <p:cNvSpPr/>
          <p:nvPr/>
        </p:nvSpPr>
        <p:spPr>
          <a:xfrm>
            <a:off x="4128215" y="3113157"/>
            <a:ext cx="37709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defTabSz="68580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44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Optimized ARP pulses can give F&gt;0.999.</a:t>
            </a:r>
          </a:p>
          <a:p>
            <a:pPr marL="257175" indent="-257175" defTabSz="68580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44000"/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defTabSz="68580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440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 master equation:</a:t>
            </a:r>
            <a:endParaRPr lang="en-US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052F4A-A012-AA75-80CC-F03CFC93F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3937" y="4378386"/>
            <a:ext cx="2111232" cy="6283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65ED82F-43C3-0198-9643-C65E5D597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4417" y="5022079"/>
            <a:ext cx="3051197" cy="3703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0B1BF7-92EE-0478-FA6F-3BBEB053A8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8052" y="5345254"/>
            <a:ext cx="3438163" cy="4613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890D3B-900B-2919-7301-4760425D6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0959" y="5894953"/>
            <a:ext cx="3943006" cy="54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49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1CD55F7E-85C3-A4F1-E963-65C1EED93D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9616" y="238676"/>
                <a:ext cx="5877658" cy="763778"/>
              </a:xfrm>
              <a:solidFill>
                <a:srgbClr val="C00000"/>
              </a:solidFill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 gate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1CD55F7E-85C3-A4F1-E963-65C1EED93D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616" y="238676"/>
                <a:ext cx="5877658" cy="763778"/>
              </a:xfrm>
              <a:blipFill>
                <a:blip r:embed="rId2"/>
                <a:stretch>
                  <a:fillRect l="-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632100-D333-76A9-669C-2A0EAE936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6D782C-D0E9-4A3B-FDBA-FB7EFFDCC67F}"/>
                  </a:ext>
                </a:extLst>
              </p:cNvPr>
              <p:cNvSpPr txBox="1"/>
              <p:nvPr/>
            </p:nvSpPr>
            <p:spPr>
              <a:xfrm>
                <a:off x="270362" y="1356515"/>
                <a:ext cx="421151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Numerical Simulations:</a:t>
                </a:r>
              </a:p>
              <a:p>
                <a:pPr marL="342900" indent="-342900">
                  <a:buAutoNum type="arabicPeriod"/>
                </a:pPr>
                <a:r>
                  <a:rPr lang="en-US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0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𝒌</m:t>
                        </m:r>
                      </m:sub>
                    </m:sSub>
                    <m:r>
                      <a:rPr lang="en-US" sz="2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𝒁</m:t>
                    </m:r>
                    <m:r>
                      <a:rPr lang="en-US" sz="2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gate fidelity with initial pulse parameters</a:t>
                </a:r>
              </a:p>
              <a:p>
                <a:pPr marL="342900" indent="-342900">
                  <a:buAutoNum type="arabicPeriod"/>
                </a:pPr>
                <a:r>
                  <a:rPr lang="en-US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Optimize single qubit rotation phases.</a:t>
                </a:r>
              </a:p>
              <a:p>
                <a:pPr marL="342900" indent="-342900">
                  <a:buAutoNum type="arabicPeriod"/>
                </a:pPr>
                <a:r>
                  <a:rPr lang="en-US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Optimize pulse parameters. For each set of pulse parameter, repeat optimization on single qubit phases.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6D782C-D0E9-4A3B-FDBA-FB7EFFDCC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2" y="1356515"/>
                <a:ext cx="4211515" cy="3139321"/>
              </a:xfrm>
              <a:prstGeom prst="rect">
                <a:avLst/>
              </a:prstGeom>
              <a:blipFill>
                <a:blip r:embed="rId4"/>
                <a:stretch>
                  <a:fillRect l="-1447" t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2209522A-6EA3-F29B-9533-7F2BEBAF8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16" y="4431022"/>
            <a:ext cx="4888523" cy="19074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B40633-4678-36B3-DF5D-5DEF9A93B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4031" y="3112296"/>
            <a:ext cx="3879606" cy="9263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2E2A2B-AD62-810E-CA7E-87496F7F23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6024" y="1356515"/>
            <a:ext cx="3554848" cy="140602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BF6979-2969-489A-816B-E7531D0FACD7}"/>
              </a:ext>
            </a:extLst>
          </p:cNvPr>
          <p:cNvSpPr/>
          <p:nvPr/>
        </p:nvSpPr>
        <p:spPr>
          <a:xfrm>
            <a:off x="4800600" y="1283677"/>
            <a:ext cx="4163158" cy="302425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B6F3B2-3FDC-825B-B125-85244F05E496}"/>
              </a:ext>
            </a:extLst>
          </p:cNvPr>
          <p:cNvSpPr txBox="1"/>
          <p:nvPr/>
        </p:nvSpPr>
        <p:spPr>
          <a:xfrm>
            <a:off x="5477608" y="4651981"/>
            <a:ext cx="34861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Reich, Daniel M., Giulia </a:t>
            </a:r>
            <a:r>
              <a:rPr lang="en-US" sz="1400" b="0" i="0" dirty="0" err="1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Gualdi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, and Christiane P. Koch. "Minimum number of input states required for quantum gate characterization." </a:t>
            </a:r>
            <a:r>
              <a:rPr lang="en-US" sz="1400" b="0" i="1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Physical Review A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 88.4 (2013): 042309.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762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1CD55F7E-85C3-A4F1-E963-65C1EED93D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9616" y="238676"/>
                <a:ext cx="5877658" cy="763778"/>
              </a:xfrm>
              <a:solidFill>
                <a:srgbClr val="C00000"/>
              </a:solidFill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 gate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1CD55F7E-85C3-A4F1-E963-65C1EED93D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616" y="238676"/>
                <a:ext cx="5877658" cy="763778"/>
              </a:xfrm>
              <a:blipFill>
                <a:blip r:embed="rId2"/>
                <a:stretch>
                  <a:fillRect l="-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632100-D333-76A9-669C-2A0EAE936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524549-C9B3-CEFA-A451-4C2298462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16" y="1198999"/>
            <a:ext cx="4211515" cy="29768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0151AA-280D-B942-AF0B-5FE2A205D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122" y="1211160"/>
            <a:ext cx="4211515" cy="3052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DEFECC-365E-42AE-A667-C6D4660AC13F}"/>
                  </a:ext>
                </a:extLst>
              </p:cNvPr>
              <p:cNvSpPr txBox="1"/>
              <p:nvPr/>
            </p:nvSpPr>
            <p:spPr>
              <a:xfrm>
                <a:off x="5664653" y="4653811"/>
                <a:ext cx="329910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Robustness test by making coupling strength varies in range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DEFECC-365E-42AE-A667-C6D4660AC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653" y="4653811"/>
                <a:ext cx="3299105" cy="923330"/>
              </a:xfrm>
              <a:prstGeom prst="rect">
                <a:avLst/>
              </a:prstGeom>
              <a:blipFill>
                <a:blip r:embed="rId6"/>
                <a:stretch>
                  <a:fillRect l="-1479" t="-3289" r="-370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43A8736-0212-1C9B-C93C-9F49522C1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926" y="5115476"/>
            <a:ext cx="4573100" cy="1297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90E397-4172-6391-458F-7DC913C30184}"/>
                  </a:ext>
                </a:extLst>
              </p:cNvPr>
              <p:cNvSpPr txBox="1"/>
              <p:nvPr/>
            </p:nvSpPr>
            <p:spPr>
              <a:xfrm>
                <a:off x="1182774" y="4263571"/>
                <a:ext cx="32991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gate fidelity at different k and coupling strengths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90E397-4172-6391-458F-7DC913C30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774" y="4263571"/>
                <a:ext cx="3299105" cy="646331"/>
              </a:xfrm>
              <a:prstGeom prst="rect">
                <a:avLst/>
              </a:prstGeom>
              <a:blipFill>
                <a:blip r:embed="rId8"/>
                <a:stretch>
                  <a:fillRect l="-1479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517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1CD55F7E-85C3-A4F1-E963-65C1EED93D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9616" y="238676"/>
                <a:ext cx="5877658" cy="763778"/>
              </a:xfrm>
              <a:solidFill>
                <a:srgbClr val="C00000"/>
              </a:solidFill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𝑪𝒁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gate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1CD55F7E-85C3-A4F1-E963-65C1EED93D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9616" y="238676"/>
                <a:ext cx="5877658" cy="763778"/>
              </a:xfrm>
              <a:blipFill>
                <a:blip r:embed="rId2"/>
                <a:stretch>
                  <a:fillRect l="-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632100-D333-76A9-669C-2A0EAE936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05844F-C021-3C44-0098-CAD467FE2EBC}"/>
                  </a:ext>
                </a:extLst>
              </p:cNvPr>
              <p:cNvSpPr txBox="1"/>
              <p:nvPr/>
            </p:nvSpPr>
            <p:spPr>
              <a:xfrm>
                <a:off x="583444" y="1156978"/>
                <a:ext cx="4572000" cy="2608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gate</m:t>
                    </m:r>
                  </m:oMath>
                </a14:m>
                <a:r>
                  <a:rPr lang="en-US" dirty="0"/>
                  <a:t> is equivalent to </a:t>
                </a:r>
                <a:r>
                  <a:rPr lang="en-US" dirty="0">
                    <a:solidFill>
                      <a:srgbClr val="0000FF"/>
                    </a:solidFill>
                  </a:rPr>
                  <a:t>k parallel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CZ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gates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Requires </a:t>
                </a:r>
                <a:r>
                  <a:rPr lang="en-US" b="1" dirty="0"/>
                  <a:t>equal coupling between every control-target pair</a:t>
                </a:r>
              </a:p>
              <a:p>
                <a:endParaRPr lang="en-US" dirty="0"/>
              </a:p>
              <a:p>
                <a:r>
                  <a:rPr lang="en-US" dirty="0"/>
                  <a:t>Requires </a:t>
                </a:r>
                <a:r>
                  <a:rPr lang="en-US" b="1" dirty="0"/>
                  <a:t>0 coupling between target-target pair </a:t>
                </a:r>
              </a:p>
              <a:p>
                <a:endParaRPr lang="en-US" b="1" dirty="0"/>
              </a:p>
              <a:p>
                <a:r>
                  <a:rPr lang="en-US" b="1" dirty="0">
                    <a:solidFill>
                      <a:srgbClr val="0000FF"/>
                    </a:solidFill>
                  </a:rPr>
                  <a:t>Single Gaussian pulse gate: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05844F-C021-3C44-0098-CAD467FE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44" y="1156978"/>
                <a:ext cx="4572000" cy="2608984"/>
              </a:xfrm>
              <a:prstGeom prst="rect">
                <a:avLst/>
              </a:prstGeom>
              <a:blipFill>
                <a:blip r:embed="rId4"/>
                <a:stretch>
                  <a:fillRect l="-1200" t="-467" b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B2535B1F-4302-CD59-B1AD-F3E212D1D115}"/>
              </a:ext>
            </a:extLst>
          </p:cNvPr>
          <p:cNvSpPr/>
          <p:nvPr/>
        </p:nvSpPr>
        <p:spPr>
          <a:xfrm>
            <a:off x="6906430" y="2327256"/>
            <a:ext cx="329711" cy="329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FE7FE7-948E-6FD8-9303-9BC84940DB7B}"/>
              </a:ext>
            </a:extLst>
          </p:cNvPr>
          <p:cNvSpPr/>
          <p:nvPr/>
        </p:nvSpPr>
        <p:spPr>
          <a:xfrm>
            <a:off x="7874317" y="2327255"/>
            <a:ext cx="329711" cy="3297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731BCB-6A0A-F058-A404-8477F10BC6B1}"/>
              </a:ext>
            </a:extLst>
          </p:cNvPr>
          <p:cNvSpPr/>
          <p:nvPr/>
        </p:nvSpPr>
        <p:spPr>
          <a:xfrm>
            <a:off x="5938543" y="2327256"/>
            <a:ext cx="329711" cy="3297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D17FE8-E8B5-5A73-BE17-27F1739F3D73}"/>
              </a:ext>
            </a:extLst>
          </p:cNvPr>
          <p:cNvCxnSpPr>
            <a:stCxn id="16" idx="6"/>
            <a:endCxn id="5" idx="2"/>
          </p:cNvCxnSpPr>
          <p:nvPr/>
        </p:nvCxnSpPr>
        <p:spPr>
          <a:xfrm>
            <a:off x="6268254" y="2492112"/>
            <a:ext cx="638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FE7A91-83C2-30A7-2AD4-E3B340D5169A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236141" y="2492111"/>
            <a:ext cx="63817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D10D59C-C08A-CF58-1510-D6A35258C85D}"/>
              </a:ext>
            </a:extLst>
          </p:cNvPr>
          <p:cNvSpPr/>
          <p:nvPr/>
        </p:nvSpPr>
        <p:spPr>
          <a:xfrm>
            <a:off x="5994630" y="3492701"/>
            <a:ext cx="329711" cy="329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60F9E73-0254-00A8-C799-C2D07A70F5C0}"/>
              </a:ext>
            </a:extLst>
          </p:cNvPr>
          <p:cNvSpPr/>
          <p:nvPr/>
        </p:nvSpPr>
        <p:spPr>
          <a:xfrm>
            <a:off x="6609285" y="2807963"/>
            <a:ext cx="329711" cy="3297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57E4E71-2243-3A1F-CF35-DB8CF43DA29F}"/>
              </a:ext>
            </a:extLst>
          </p:cNvPr>
          <p:cNvSpPr/>
          <p:nvPr/>
        </p:nvSpPr>
        <p:spPr>
          <a:xfrm>
            <a:off x="5081696" y="3506622"/>
            <a:ext cx="329711" cy="3297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EC40691-D6EE-F845-30AF-933C5F5B18B9}"/>
              </a:ext>
            </a:extLst>
          </p:cNvPr>
          <p:cNvCxnSpPr>
            <a:cxnSpLocks/>
            <a:stCxn id="20" idx="6"/>
            <a:endCxn id="18" idx="2"/>
          </p:cNvCxnSpPr>
          <p:nvPr/>
        </p:nvCxnSpPr>
        <p:spPr>
          <a:xfrm flipV="1">
            <a:off x="5411407" y="3657557"/>
            <a:ext cx="583223" cy="139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D6FD2F-6C69-9898-8A1C-B972449AA72C}"/>
              </a:ext>
            </a:extLst>
          </p:cNvPr>
          <p:cNvCxnSpPr>
            <a:cxnSpLocks/>
            <a:stCxn id="18" idx="7"/>
            <a:endCxn id="19" idx="3"/>
          </p:cNvCxnSpPr>
          <p:nvPr/>
        </p:nvCxnSpPr>
        <p:spPr>
          <a:xfrm flipV="1">
            <a:off x="6276056" y="3089389"/>
            <a:ext cx="381514" cy="4515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74874FE4-9B8F-CA52-5D78-932E66734B08}"/>
              </a:ext>
            </a:extLst>
          </p:cNvPr>
          <p:cNvSpPr/>
          <p:nvPr/>
        </p:nvSpPr>
        <p:spPr>
          <a:xfrm>
            <a:off x="6561000" y="4248106"/>
            <a:ext cx="329711" cy="3297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97CB1D2-D71B-1C2B-1530-365DBFC9D973}"/>
              </a:ext>
            </a:extLst>
          </p:cNvPr>
          <p:cNvCxnSpPr>
            <a:cxnSpLocks/>
            <a:stCxn id="18" idx="5"/>
            <a:endCxn id="37" idx="1"/>
          </p:cNvCxnSpPr>
          <p:nvPr/>
        </p:nvCxnSpPr>
        <p:spPr>
          <a:xfrm>
            <a:off x="6276056" y="3774127"/>
            <a:ext cx="333229" cy="5222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9727A459-CBBA-5A50-CD80-C694AFA17946}"/>
              </a:ext>
            </a:extLst>
          </p:cNvPr>
          <p:cNvSpPr/>
          <p:nvPr/>
        </p:nvSpPr>
        <p:spPr>
          <a:xfrm>
            <a:off x="6961383" y="5425733"/>
            <a:ext cx="329711" cy="329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02C99DF-E56E-61DA-C7B5-041C47D6A843}"/>
              </a:ext>
            </a:extLst>
          </p:cNvPr>
          <p:cNvSpPr/>
          <p:nvPr/>
        </p:nvSpPr>
        <p:spPr>
          <a:xfrm>
            <a:off x="7929270" y="5425732"/>
            <a:ext cx="329711" cy="3297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51922E2-F07C-5E39-C52B-15898533BF4B}"/>
              </a:ext>
            </a:extLst>
          </p:cNvPr>
          <p:cNvSpPr/>
          <p:nvPr/>
        </p:nvSpPr>
        <p:spPr>
          <a:xfrm>
            <a:off x="5993496" y="5425733"/>
            <a:ext cx="329711" cy="3297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2E6401F-780D-34F9-1E34-62EB51F509EF}"/>
              </a:ext>
            </a:extLst>
          </p:cNvPr>
          <p:cNvCxnSpPr>
            <a:stCxn id="46" idx="6"/>
            <a:endCxn id="44" idx="2"/>
          </p:cNvCxnSpPr>
          <p:nvPr/>
        </p:nvCxnSpPr>
        <p:spPr>
          <a:xfrm>
            <a:off x="6323207" y="5590589"/>
            <a:ext cx="638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E6362C4-86FC-92F2-356D-B6F11C0413FF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291094" y="5590588"/>
            <a:ext cx="63817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6A6C8CE7-710B-6400-D38E-EAE57DAE79DC}"/>
              </a:ext>
            </a:extLst>
          </p:cNvPr>
          <p:cNvSpPr/>
          <p:nvPr/>
        </p:nvSpPr>
        <p:spPr>
          <a:xfrm>
            <a:off x="6965996" y="4435430"/>
            <a:ext cx="329711" cy="3297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F92653-B518-5201-C0D3-15388E75EAB2}"/>
              </a:ext>
            </a:extLst>
          </p:cNvPr>
          <p:cNvSpPr/>
          <p:nvPr/>
        </p:nvSpPr>
        <p:spPr>
          <a:xfrm>
            <a:off x="6961382" y="6329176"/>
            <a:ext cx="329711" cy="3297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94AE14F-E7B9-0C62-C6C8-90A2767B5444}"/>
              </a:ext>
            </a:extLst>
          </p:cNvPr>
          <p:cNvCxnSpPr>
            <a:cxnSpLocks/>
            <a:stCxn id="44" idx="4"/>
            <a:endCxn id="50" idx="0"/>
          </p:cNvCxnSpPr>
          <p:nvPr/>
        </p:nvCxnSpPr>
        <p:spPr>
          <a:xfrm flipH="1">
            <a:off x="7126238" y="5755444"/>
            <a:ext cx="1" cy="5737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A627B8-CB4D-9B4C-251C-2564B9E19923}"/>
              </a:ext>
            </a:extLst>
          </p:cNvPr>
          <p:cNvCxnSpPr>
            <a:cxnSpLocks/>
            <a:stCxn id="44" idx="0"/>
            <a:endCxn id="49" idx="4"/>
          </p:cNvCxnSpPr>
          <p:nvPr/>
        </p:nvCxnSpPr>
        <p:spPr>
          <a:xfrm flipV="1">
            <a:off x="7126239" y="4765141"/>
            <a:ext cx="4613" cy="6605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2848986-D3A0-F5DF-C7C0-66433676AA21}"/>
              </a:ext>
            </a:extLst>
          </p:cNvPr>
          <p:cNvSpPr txBox="1"/>
          <p:nvPr/>
        </p:nvSpPr>
        <p:spPr>
          <a:xfrm>
            <a:off x="6134574" y="1156978"/>
            <a:ext cx="2156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Possible Geometry</a:t>
            </a:r>
            <a:endParaRPr lang="en-US" b="1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4EF08B1-F13A-E39B-7606-AF279EA5D11A}"/>
              </a:ext>
            </a:extLst>
          </p:cNvPr>
          <p:cNvSpPr/>
          <p:nvPr/>
        </p:nvSpPr>
        <p:spPr>
          <a:xfrm>
            <a:off x="5969718" y="1638546"/>
            <a:ext cx="329711" cy="3297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87743E4-7EC6-D27A-992B-EB6128E3F3AE}"/>
              </a:ext>
            </a:extLst>
          </p:cNvPr>
          <p:cNvSpPr/>
          <p:nvPr/>
        </p:nvSpPr>
        <p:spPr>
          <a:xfrm>
            <a:off x="7472799" y="1632117"/>
            <a:ext cx="329711" cy="329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79F4D08-FEC0-F32D-7C40-0B46B68BDC39}"/>
              </a:ext>
            </a:extLst>
          </p:cNvPr>
          <p:cNvSpPr txBox="1"/>
          <p:nvPr/>
        </p:nvSpPr>
        <p:spPr>
          <a:xfrm>
            <a:off x="6242610" y="1627043"/>
            <a:ext cx="993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Target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CC70A0-8E0B-D862-5FCD-89DDE6A59A23}"/>
              </a:ext>
            </a:extLst>
          </p:cNvPr>
          <p:cNvSpPr txBox="1"/>
          <p:nvPr/>
        </p:nvSpPr>
        <p:spPr>
          <a:xfrm>
            <a:off x="7732978" y="1638546"/>
            <a:ext cx="993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Control</a:t>
            </a:r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75F03246-607B-B0C5-1071-FAFBA1A28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26" y="3712536"/>
            <a:ext cx="3591566" cy="2414832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69B8DA6F-5570-04CD-5D2E-12E5F92118C3}"/>
              </a:ext>
            </a:extLst>
          </p:cNvPr>
          <p:cNvSpPr/>
          <p:nvPr/>
        </p:nvSpPr>
        <p:spPr>
          <a:xfrm>
            <a:off x="8341887" y="3600862"/>
            <a:ext cx="329711" cy="329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78237CE-4446-6325-652A-E51043CBCBA8}"/>
              </a:ext>
            </a:extLst>
          </p:cNvPr>
          <p:cNvSpPr/>
          <p:nvPr/>
        </p:nvSpPr>
        <p:spPr>
          <a:xfrm>
            <a:off x="7374000" y="3600862"/>
            <a:ext cx="329711" cy="3297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AC1622F-80BF-63A5-B888-DD1B10E98636}"/>
              </a:ext>
            </a:extLst>
          </p:cNvPr>
          <p:cNvCxnSpPr>
            <a:cxnSpLocks/>
            <a:stCxn id="39" idx="6"/>
            <a:endCxn id="36" idx="2"/>
          </p:cNvCxnSpPr>
          <p:nvPr/>
        </p:nvCxnSpPr>
        <p:spPr>
          <a:xfrm>
            <a:off x="7703711" y="3765718"/>
            <a:ext cx="638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FD4AC44-3DAF-49CB-7039-5147BC85C37A}"/>
              </a:ext>
            </a:extLst>
          </p:cNvPr>
          <p:cNvSpPr/>
          <p:nvPr/>
        </p:nvSpPr>
        <p:spPr>
          <a:xfrm>
            <a:off x="8346500" y="2610559"/>
            <a:ext cx="329711" cy="3297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8461D49-007C-E7CF-2A34-89C7584D82CF}"/>
              </a:ext>
            </a:extLst>
          </p:cNvPr>
          <p:cNvSpPr/>
          <p:nvPr/>
        </p:nvSpPr>
        <p:spPr>
          <a:xfrm>
            <a:off x="8341886" y="4504305"/>
            <a:ext cx="329711" cy="3297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D276065-2E92-C177-922C-1F80FC328EBD}"/>
              </a:ext>
            </a:extLst>
          </p:cNvPr>
          <p:cNvCxnSpPr>
            <a:cxnSpLocks/>
            <a:stCxn id="36" idx="4"/>
            <a:endCxn id="42" idx="0"/>
          </p:cNvCxnSpPr>
          <p:nvPr/>
        </p:nvCxnSpPr>
        <p:spPr>
          <a:xfrm flipH="1">
            <a:off x="8506742" y="3930573"/>
            <a:ext cx="1" cy="5737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BCF5CE3-F247-FF87-BF09-37ABA7FD6506}"/>
              </a:ext>
            </a:extLst>
          </p:cNvPr>
          <p:cNvCxnSpPr>
            <a:cxnSpLocks/>
            <a:stCxn id="36" idx="0"/>
            <a:endCxn id="41" idx="4"/>
          </p:cNvCxnSpPr>
          <p:nvPr/>
        </p:nvCxnSpPr>
        <p:spPr>
          <a:xfrm flipV="1">
            <a:off x="8506743" y="2940270"/>
            <a:ext cx="4613" cy="6605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292DDF6-4304-FFCD-1E49-EA37731A79D7}"/>
              </a:ext>
            </a:extLst>
          </p:cNvPr>
          <p:cNvSpPr txBox="1"/>
          <p:nvPr/>
        </p:nvSpPr>
        <p:spPr>
          <a:xfrm>
            <a:off x="6856823" y="3527870"/>
            <a:ext cx="434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or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A88D25-B404-DB7C-83A6-3B9E264ED05E}"/>
              </a:ext>
            </a:extLst>
          </p:cNvPr>
          <p:cNvSpPr txBox="1"/>
          <p:nvPr/>
        </p:nvSpPr>
        <p:spPr>
          <a:xfrm>
            <a:off x="4069450" y="4125126"/>
            <a:ext cx="1257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give F&gt;0.999</a:t>
            </a:r>
            <a:endParaRPr lang="en-US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863273-3C47-8321-7BC3-3AF204A460D7}"/>
              </a:ext>
            </a:extLst>
          </p:cNvPr>
          <p:cNvSpPr txBox="1"/>
          <p:nvPr/>
        </p:nvSpPr>
        <p:spPr>
          <a:xfrm>
            <a:off x="711842" y="609299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Robicheaux</a:t>
            </a:r>
            <a:r>
              <a:rPr lang="en-US" sz="12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, Francis, T. M. Graham, and Mark </a:t>
            </a:r>
            <a:r>
              <a:rPr lang="en-US" sz="1200" b="0" i="0" dirty="0" err="1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Saffman</a:t>
            </a:r>
            <a:r>
              <a:rPr lang="en-US" sz="12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. "Photon-recoil and laser-focusing limits to Rydberg gate fidelity." </a:t>
            </a:r>
            <a:r>
              <a:rPr lang="en-US" sz="1200" b="0" i="1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Physical Review A</a:t>
            </a:r>
            <a:r>
              <a:rPr lang="en-US" sz="12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 103.2 (2021): 022424.</a:t>
            </a:r>
            <a:endParaRPr lang="en-US" sz="1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777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632100-D333-76A9-669C-2A0EAE936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EFECC-365E-42AE-A667-C6D4660AC13F}"/>
              </a:ext>
            </a:extLst>
          </p:cNvPr>
          <p:cNvSpPr txBox="1"/>
          <p:nvPr/>
        </p:nvSpPr>
        <p:spPr>
          <a:xfrm>
            <a:off x="5664653" y="4653811"/>
            <a:ext cx="3299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Robustness with finite target-target coupling strengths, as a percentage of control-target coupling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90E397-4172-6391-458F-7DC913C30184}"/>
                  </a:ext>
                </a:extLst>
              </p:cNvPr>
              <p:cNvSpPr txBox="1"/>
              <p:nvPr/>
            </p:nvSpPr>
            <p:spPr>
              <a:xfrm>
                <a:off x="1182774" y="4263571"/>
                <a:ext cx="32991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gate fidelity at different k and coupling strengths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90E397-4172-6391-458F-7DC913C30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774" y="4263571"/>
                <a:ext cx="3299105" cy="646331"/>
              </a:xfrm>
              <a:prstGeom prst="rect">
                <a:avLst/>
              </a:prstGeom>
              <a:blipFill>
                <a:blip r:embed="rId3"/>
                <a:stretch>
                  <a:fillRect l="-1479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9A4F7E9-9D71-E443-D122-5CEE20DDC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44" y="1154854"/>
            <a:ext cx="4299816" cy="2992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32A6EE-1A8C-2C21-C5EF-75BB2AC04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432" y="1002454"/>
            <a:ext cx="4349949" cy="3188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6FF5BA93-FB4B-A9EF-5F13-DD294040DB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281" y="275110"/>
                <a:ext cx="5877658" cy="763778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𝑪𝒁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gate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6FF5BA93-FB4B-A9EF-5F13-DD294040D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81" y="275110"/>
                <a:ext cx="5877658" cy="763778"/>
              </a:xfrm>
              <a:prstGeom prst="rect">
                <a:avLst/>
              </a:prstGeom>
              <a:blipFill>
                <a:blip r:embed="rId6"/>
                <a:stretch>
                  <a:fillRect l="-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96ABAB9C-FF0F-6980-5944-1EE6D6559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93" y="5188213"/>
            <a:ext cx="5183065" cy="133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64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47A2B8E-A021-4487-9BF6-069FF8C55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3510"/>
            <a:ext cx="9144000" cy="26544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56AEABA-91E8-453D-AACD-C945BB9310A5}"/>
              </a:ext>
            </a:extLst>
          </p:cNvPr>
          <p:cNvSpPr txBox="1">
            <a:spLocks/>
          </p:cNvSpPr>
          <p:nvPr/>
        </p:nvSpPr>
        <p:spPr>
          <a:xfrm>
            <a:off x="0" y="4449673"/>
            <a:ext cx="7879842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</a:rPr>
              <a:t>4. Surface code with neutral atoms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583573B-E434-7D7F-48D3-664B6C54D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434" y="997058"/>
            <a:ext cx="3826085" cy="28695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954B2D-1D1F-3D28-68F3-CC97713CD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801" y="1243221"/>
            <a:ext cx="1872633" cy="22865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84B84A-8B0F-DED8-6526-F5FF3D3D4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01" y="597045"/>
            <a:ext cx="2722626" cy="3147544"/>
          </a:xfrm>
          <a:prstGeom prst="rect">
            <a:avLst/>
          </a:prstGeom>
        </p:spPr>
      </p:pic>
      <p:pic>
        <p:nvPicPr>
          <p:cNvPr id="32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7AC49EF-1C77-BEC5-7766-EA2978663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10" y="5951668"/>
            <a:ext cx="2195878" cy="740513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BF6F11-C75D-5084-7A3A-95C2E72F7119}"/>
              </a:ext>
            </a:extLst>
          </p:cNvPr>
          <p:cNvSpPr/>
          <p:nvPr/>
        </p:nvSpPr>
        <p:spPr>
          <a:xfrm>
            <a:off x="3579962" y="3234906"/>
            <a:ext cx="1714472" cy="540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648B9B9-3442-F34E-A2E7-25A2C9D9E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600" y="5233827"/>
            <a:ext cx="1254230" cy="125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50D447-4689-0DB1-970A-E2445B83AF6A}"/>
              </a:ext>
            </a:extLst>
          </p:cNvPr>
          <p:cNvSpPr txBox="1"/>
          <p:nvPr/>
        </p:nvSpPr>
        <p:spPr>
          <a:xfrm>
            <a:off x="7765414" y="6542274"/>
            <a:ext cx="1356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Matthew Otten</a:t>
            </a:r>
          </a:p>
        </p:txBody>
      </p:sp>
    </p:spTree>
    <p:extLst>
      <p:ext uri="{BB962C8B-B14F-4D97-AF65-F5344CB8AC3E}">
        <p14:creationId xmlns:p14="http://schemas.microsoft.com/office/powerpoint/2010/main" val="4118732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3F520-A28F-4EE8-9D55-5E6269EA7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127" y="211016"/>
            <a:ext cx="3894992" cy="615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Surface code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8B9A4E-1138-4FD8-81A6-668507F167DC}"/>
              </a:ext>
            </a:extLst>
          </p:cNvPr>
          <p:cNvSpPr txBox="1">
            <a:spLocks/>
          </p:cNvSpPr>
          <p:nvPr/>
        </p:nvSpPr>
        <p:spPr>
          <a:xfrm>
            <a:off x="259372" y="1006352"/>
            <a:ext cx="4620359" cy="5640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F46E2D-2A5B-44B7-BE25-37FD49D0259E}"/>
              </a:ext>
            </a:extLst>
          </p:cNvPr>
          <p:cNvSpPr txBox="1"/>
          <p:nvPr/>
        </p:nvSpPr>
        <p:spPr>
          <a:xfrm>
            <a:off x="312127" y="826477"/>
            <a:ext cx="811090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● Error-correcting code </a:t>
            </a:r>
            <a:r>
              <a:rPr lang="en-US" sz="2000" dirty="0"/>
              <a:t>that uses many physical qubits into a smaller number of </a:t>
            </a:r>
            <a:r>
              <a:rPr lang="en-US" sz="2000" dirty="0">
                <a:solidFill>
                  <a:schemeClr val="accent1"/>
                </a:solidFill>
              </a:rPr>
              <a:t>logical qubits.</a:t>
            </a:r>
          </a:p>
          <a:p>
            <a:endParaRPr lang="en-US" sz="2000" dirty="0"/>
          </a:p>
          <a:p>
            <a:r>
              <a:rPr lang="en-US" sz="2000" dirty="0"/>
              <a:t>Example: </a:t>
            </a:r>
          </a:p>
          <a:p>
            <a:r>
              <a:rPr lang="en-US" sz="2000" dirty="0"/>
              <a:t>single (</a:t>
            </a:r>
            <a:r>
              <a:rPr lang="en-US" sz="2000" dirty="0" err="1"/>
              <a:t>qu</a:t>
            </a:r>
            <a:r>
              <a:rPr lang="en-US" sz="2000" dirty="0"/>
              <a:t>)bit-flip error channel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Classical: </a:t>
            </a:r>
          </a:p>
          <a:p>
            <a:r>
              <a:rPr lang="en-US" sz="2000" dirty="0"/>
              <a:t>                                                                                       </a:t>
            </a:r>
          </a:p>
          <a:p>
            <a:endParaRPr lang="en-US" sz="2000" dirty="0"/>
          </a:p>
          <a:p>
            <a:r>
              <a:rPr lang="en-US" sz="2000" dirty="0"/>
              <a:t>Three qubit bit flip code:</a:t>
            </a:r>
          </a:p>
          <a:p>
            <a:r>
              <a:rPr lang="en-US" sz="2000" dirty="0"/>
              <a:t>	</a:t>
            </a:r>
          </a:p>
          <a:p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F6681D-DC4B-40BD-BD2C-23EFB1C43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77" y="1158123"/>
            <a:ext cx="4057651" cy="2668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549995-6D70-4E4B-87A0-3853861E5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211" y="2408384"/>
            <a:ext cx="2527789" cy="17978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B5A837-2D85-4B83-BDAF-DA9BE8982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567" y="4246685"/>
            <a:ext cx="961168" cy="7872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DE4D67-3420-4DD2-AF0A-82E20E7E8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4122" y="4422280"/>
            <a:ext cx="4317023" cy="11331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466590-8E7D-484D-AFBE-027C9706EFAF}"/>
              </a:ext>
            </a:extLst>
          </p:cNvPr>
          <p:cNvSpPr txBox="1"/>
          <p:nvPr/>
        </p:nvSpPr>
        <p:spPr>
          <a:xfrm>
            <a:off x="2057398" y="6329517"/>
            <a:ext cx="172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Logical Qubits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D906D-08FB-4850-AA5C-29A6D3534C81}"/>
              </a:ext>
            </a:extLst>
          </p:cNvPr>
          <p:cNvSpPr txBox="1"/>
          <p:nvPr/>
        </p:nvSpPr>
        <p:spPr>
          <a:xfrm>
            <a:off x="6322406" y="5591156"/>
            <a:ext cx="92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Decode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66F497-7827-413D-B605-824844381FDE}"/>
              </a:ext>
            </a:extLst>
          </p:cNvPr>
          <p:cNvSpPr txBox="1"/>
          <p:nvPr/>
        </p:nvSpPr>
        <p:spPr>
          <a:xfrm>
            <a:off x="5583851" y="5591156"/>
            <a:ext cx="87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Error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8B98AC-39F0-401C-96E8-DF34FAC8CA07}"/>
              </a:ext>
            </a:extLst>
          </p:cNvPr>
          <p:cNvSpPr txBox="1"/>
          <p:nvPr/>
        </p:nvSpPr>
        <p:spPr>
          <a:xfrm>
            <a:off x="7249257" y="5591156"/>
            <a:ext cx="1226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Correction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1B0457-126E-4223-971C-6A6BC0619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926" y="5493115"/>
            <a:ext cx="1911132" cy="8364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A6875B8-39E0-48B8-A298-9A6B88D8D50D}"/>
              </a:ext>
            </a:extLst>
          </p:cNvPr>
          <p:cNvSpPr txBox="1"/>
          <p:nvPr/>
        </p:nvSpPr>
        <p:spPr>
          <a:xfrm>
            <a:off x="4596180" y="5590978"/>
            <a:ext cx="87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Encode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56AEABA-91E8-453D-AACD-C945BB9310A5}"/>
              </a:ext>
            </a:extLst>
          </p:cNvPr>
          <p:cNvSpPr txBox="1">
            <a:spLocks/>
          </p:cNvSpPr>
          <p:nvPr/>
        </p:nvSpPr>
        <p:spPr>
          <a:xfrm>
            <a:off x="152067" y="146594"/>
            <a:ext cx="6096333" cy="76377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Surface code with neutral atoms</a:t>
            </a:r>
          </a:p>
        </p:txBody>
      </p:sp>
      <p:pic>
        <p:nvPicPr>
          <p:cNvPr id="21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0E069B-5750-3757-E7E9-FBB3625F98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92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68457C-D105-4FDE-A2F7-192B772E8D3B}"/>
              </a:ext>
            </a:extLst>
          </p:cNvPr>
          <p:cNvSpPr txBox="1"/>
          <p:nvPr/>
        </p:nvSpPr>
        <p:spPr>
          <a:xfrm>
            <a:off x="312127" y="826477"/>
            <a:ext cx="457639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● </a:t>
            </a:r>
            <a:r>
              <a:rPr lang="en-US" sz="2000" dirty="0"/>
              <a:t>Applies </a:t>
            </a:r>
            <a:r>
              <a:rPr lang="en-US" sz="2000" dirty="0">
                <a:solidFill>
                  <a:schemeClr val="accent1"/>
                </a:solidFill>
              </a:rPr>
              <a:t>stabilizer measurements </a:t>
            </a:r>
            <a:r>
              <a:rPr lang="en-US" sz="2000" dirty="0"/>
              <a:t>to detect syndromes:</a:t>
            </a:r>
          </a:p>
          <a:p>
            <a:r>
              <a:rPr lang="en-US" sz="2000" dirty="0"/>
              <a:t>	white dots: data qubits</a:t>
            </a:r>
          </a:p>
          <a:p>
            <a:r>
              <a:rPr lang="en-US" sz="2000" dirty="0"/>
              <a:t>	black dots: measurement qubits	</a:t>
            </a:r>
          </a:p>
          <a:p>
            <a:endParaRPr lang="en-US" sz="2000" dirty="0"/>
          </a:p>
          <a:p>
            <a:r>
              <a:rPr lang="en-US" sz="2000" dirty="0"/>
              <a:t>In one stabilizer measurement, there are </a:t>
            </a:r>
          </a:p>
          <a:p>
            <a:r>
              <a:rPr lang="en-US" sz="2000" dirty="0"/>
              <a:t>four C-NOTs and one projective measurements on the measurement qubit(syndrome).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Every round of stabilizer measurement is completed over the whole array before the next round begins.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E4C44B-6EBF-4BFF-B92C-14E39AA20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127" y="211016"/>
            <a:ext cx="3894992" cy="615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Surface code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33E30-1A91-4C76-9499-A220C6B3C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77" y="1158123"/>
            <a:ext cx="4057651" cy="2668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B676A1-D792-48FF-B0F3-2C55662D7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402" y="3826668"/>
            <a:ext cx="4114800" cy="2720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24A747-7755-4021-AA0C-0BD1735D9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83" y="4235420"/>
            <a:ext cx="3058991" cy="4171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11D6BB-9C22-49B7-B8EB-941058ABD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983" y="4844344"/>
            <a:ext cx="3249491" cy="38324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4EECF8E-B858-A0BB-217A-EB9E3F3D474F}"/>
              </a:ext>
            </a:extLst>
          </p:cNvPr>
          <p:cNvSpPr txBox="1">
            <a:spLocks/>
          </p:cNvSpPr>
          <p:nvPr/>
        </p:nvSpPr>
        <p:spPr>
          <a:xfrm>
            <a:off x="152067" y="146594"/>
            <a:ext cx="6096333" cy="76377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Surface code</a:t>
            </a:r>
          </a:p>
        </p:txBody>
      </p:sp>
      <p:pic>
        <p:nvPicPr>
          <p:cNvPr id="10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768809-EBF2-6A94-B387-2986EB8DEC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21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68457C-D105-4FDE-A2F7-192B772E8D3B}"/>
              </a:ext>
            </a:extLst>
          </p:cNvPr>
          <p:cNvSpPr txBox="1"/>
          <p:nvPr/>
        </p:nvSpPr>
        <p:spPr>
          <a:xfrm>
            <a:off x="312127" y="826477"/>
            <a:ext cx="45763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● Quiescent state </a:t>
            </a:r>
            <a:r>
              <a:rPr lang="en-US" sz="2000" dirty="0"/>
              <a:t>of the stabilizer: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E4C44B-6EBF-4BFF-B92C-14E39AA20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127" y="211016"/>
            <a:ext cx="3894992" cy="505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Surface code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33E30-1A91-4C76-9499-A220C6B3C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373" y="211016"/>
            <a:ext cx="4057651" cy="2668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B676A1-D792-48FF-B0F3-2C55662D7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373" y="2879561"/>
            <a:ext cx="4114800" cy="2720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ED0048-0C71-4456-94D4-8D67A916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36" y="1236235"/>
            <a:ext cx="3688375" cy="4483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8DBB7B-6B12-44F3-8318-04193351630E}"/>
              </a:ext>
            </a:extLst>
          </p:cNvPr>
          <p:cNvSpPr txBox="1"/>
          <p:nvPr/>
        </p:nvSpPr>
        <p:spPr>
          <a:xfrm>
            <a:off x="567104" y="5719396"/>
            <a:ext cx="7930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quiescent state is random selected after 1</a:t>
            </a:r>
            <a:r>
              <a:rPr lang="en-US" baseline="30000" dirty="0"/>
              <a:t>st</a:t>
            </a:r>
            <a:r>
              <a:rPr lang="en-US" dirty="0"/>
              <a:t> round of stabilizer measurements, but is then maintained, unless there is error.</a:t>
            </a:r>
          </a:p>
        </p:txBody>
      </p:sp>
    </p:spTree>
    <p:extLst>
      <p:ext uri="{BB962C8B-B14F-4D97-AF65-F5344CB8AC3E}">
        <p14:creationId xmlns:p14="http://schemas.microsoft.com/office/powerpoint/2010/main" val="1321367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ED0932-AC52-42F6-96E6-1497B8F1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24" y="874835"/>
            <a:ext cx="2963215" cy="34246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07D423-C6DB-43F0-9C75-D3B66BD25223}"/>
              </a:ext>
            </a:extLst>
          </p:cNvPr>
          <p:cNvSpPr txBox="1"/>
          <p:nvPr/>
        </p:nvSpPr>
        <p:spPr>
          <a:xfrm>
            <a:off x="743143" y="4481851"/>
            <a:ext cx="79040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Advantages:</a:t>
            </a:r>
          </a:p>
          <a:p>
            <a:r>
              <a:rPr lang="en-US" altLang="zh-CN" sz="2400" dirty="0"/>
              <a:t>· Scalable and Reconfigurable</a:t>
            </a:r>
            <a:endParaRPr lang="en-US" sz="2400" dirty="0"/>
          </a:p>
          <a:p>
            <a:r>
              <a:rPr lang="en-US" altLang="zh-CN" sz="2400" dirty="0"/>
              <a:t>· Two-Species configuration suppresses crosstalk between data and ancilla qubits</a:t>
            </a:r>
          </a:p>
          <a:p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631992-C18E-48DC-A56A-7298FD5C5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187" y="824346"/>
            <a:ext cx="1746089" cy="213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49C73D-0BDC-44EA-9F3E-0169E1E31BDA}"/>
              </a:ext>
            </a:extLst>
          </p:cNvPr>
          <p:cNvSpPr txBox="1"/>
          <p:nvPr/>
        </p:nvSpPr>
        <p:spPr>
          <a:xfrm>
            <a:off x="7051430" y="1706821"/>
            <a:ext cx="218853" cy="1835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793C99-4A49-4F8A-AD12-483A2BFBF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625" y="2740426"/>
            <a:ext cx="4483815" cy="14423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536042-1740-407E-8C8B-ACDF36FEE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301" y="1382394"/>
            <a:ext cx="1238250" cy="126682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A132F9D-7E90-DA2A-B1A1-AA7E18D269B1}"/>
              </a:ext>
            </a:extLst>
          </p:cNvPr>
          <p:cNvSpPr txBox="1">
            <a:spLocks/>
          </p:cNvSpPr>
          <p:nvPr/>
        </p:nvSpPr>
        <p:spPr>
          <a:xfrm>
            <a:off x="152067" y="146594"/>
            <a:ext cx="6096333" cy="76377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Surface code with neutral atoms</a:t>
            </a:r>
          </a:p>
        </p:txBody>
      </p:sp>
      <p:pic>
        <p:nvPicPr>
          <p:cNvPr id="10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70C7C4-F689-A216-1C4E-E3E092CB85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3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506573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4465335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1789DB-22CF-44BA-B0E4-FD7442A6233C}"/>
              </a:ext>
            </a:extLst>
          </p:cNvPr>
          <p:cNvSpPr txBox="1">
            <a:spLocks/>
          </p:cNvSpPr>
          <p:nvPr/>
        </p:nvSpPr>
        <p:spPr>
          <a:xfrm>
            <a:off x="151782" y="755758"/>
            <a:ext cx="4313553" cy="8797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dirty="0"/>
              <a:t>1. </a:t>
            </a:r>
            <a:r>
              <a:rPr lang="en-US" altLang="zh-CN" sz="3600" b="1" dirty="0"/>
              <a:t>Introduction</a:t>
            </a:r>
            <a:endParaRPr lang="en-US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6E0806-C903-48B8-69B7-8E1E28255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570" y="329822"/>
            <a:ext cx="2597351" cy="2611316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14FAE53-2CCB-4612-F120-C568C4E89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7191" y="3270960"/>
            <a:ext cx="4621379" cy="346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A46BE27-EF94-018D-2F16-8EEF2C54F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0" y="5996482"/>
            <a:ext cx="2195878" cy="740513"/>
          </a:xfrm>
        </p:spPr>
      </p:pic>
    </p:spTree>
    <p:extLst>
      <p:ext uri="{BB962C8B-B14F-4D97-AF65-F5344CB8AC3E}">
        <p14:creationId xmlns:p14="http://schemas.microsoft.com/office/powerpoint/2010/main" val="2206576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9B7E8C-E005-2FF7-1740-301B012E3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91" y="1037492"/>
            <a:ext cx="6559762" cy="5429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658DAD-0E72-1CBD-BEEF-B6366D6E0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5" y="1515794"/>
            <a:ext cx="1907610" cy="4095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59BCFD-B16B-C874-7291-791CFADD9F48}"/>
              </a:ext>
            </a:extLst>
          </p:cNvPr>
          <p:cNvSpPr txBox="1"/>
          <p:nvPr/>
        </p:nvSpPr>
        <p:spPr>
          <a:xfrm>
            <a:off x="4479681" y="3332285"/>
            <a:ext cx="10946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23101E-C2F9-3B1A-9BE7-E9CD5FA8E4F4}"/>
              </a:ext>
            </a:extLst>
          </p:cNvPr>
          <p:cNvSpPr txBox="1"/>
          <p:nvPr/>
        </p:nvSpPr>
        <p:spPr>
          <a:xfrm>
            <a:off x="4402030" y="5820508"/>
            <a:ext cx="10946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D0534E-87CD-ED9C-AEE7-C9ED0BE50589}"/>
              </a:ext>
            </a:extLst>
          </p:cNvPr>
          <p:cNvSpPr/>
          <p:nvPr/>
        </p:nvSpPr>
        <p:spPr>
          <a:xfrm>
            <a:off x="6761285" y="1169377"/>
            <a:ext cx="751742" cy="2162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3B12DC-140B-F6D2-2181-BD7F1CA41990}"/>
              </a:ext>
            </a:extLst>
          </p:cNvPr>
          <p:cNvSpPr/>
          <p:nvPr/>
        </p:nvSpPr>
        <p:spPr>
          <a:xfrm>
            <a:off x="7032381" y="3842266"/>
            <a:ext cx="751742" cy="2162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263408-CC88-8A75-6A5A-063C42BDE4AE}"/>
                  </a:ext>
                </a:extLst>
              </p:cNvPr>
              <p:cNvSpPr txBox="1"/>
              <p:nvPr/>
            </p:nvSpPr>
            <p:spPr>
              <a:xfrm>
                <a:off x="5860073" y="204345"/>
                <a:ext cx="2554166" cy="64633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 be implemented with a single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gate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263408-CC88-8A75-6A5A-063C42BD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073" y="204345"/>
                <a:ext cx="2554166" cy="646331"/>
              </a:xfrm>
              <a:prstGeom prst="rect">
                <a:avLst/>
              </a:prstGeom>
              <a:blipFill>
                <a:blip r:embed="rId4"/>
                <a:stretch>
                  <a:fillRect l="-1415" t="-3604" b="-10811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Down 12">
            <a:extLst>
              <a:ext uri="{FF2B5EF4-FFF2-40B4-BE49-F238E27FC236}">
                <a16:creationId xmlns:a16="http://schemas.microsoft.com/office/drawing/2014/main" id="{A698F811-BCFA-189B-B792-144191FC6816}"/>
              </a:ext>
            </a:extLst>
          </p:cNvPr>
          <p:cNvSpPr/>
          <p:nvPr/>
        </p:nvSpPr>
        <p:spPr>
          <a:xfrm>
            <a:off x="7069015" y="892419"/>
            <a:ext cx="180243" cy="2198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C010847-7A86-EEF9-668A-E299503A9D04}"/>
              </a:ext>
            </a:extLst>
          </p:cNvPr>
          <p:cNvSpPr txBox="1">
            <a:spLocks/>
          </p:cNvSpPr>
          <p:nvPr/>
        </p:nvSpPr>
        <p:spPr>
          <a:xfrm>
            <a:off x="152067" y="146594"/>
            <a:ext cx="4800933" cy="76377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Multi-qubit gate</a:t>
            </a:r>
          </a:p>
        </p:txBody>
      </p:sp>
    </p:spTree>
    <p:extLst>
      <p:ext uri="{BB962C8B-B14F-4D97-AF65-F5344CB8AC3E}">
        <p14:creationId xmlns:p14="http://schemas.microsoft.com/office/powerpoint/2010/main" val="2260714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693418-85AA-B359-28BE-58FCC85442A4}"/>
              </a:ext>
            </a:extLst>
          </p:cNvPr>
          <p:cNvSpPr txBox="1">
            <a:spLocks/>
          </p:cNvSpPr>
          <p:nvPr/>
        </p:nvSpPr>
        <p:spPr>
          <a:xfrm>
            <a:off x="152067" y="146594"/>
            <a:ext cx="4800933" cy="76377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Single plaquette test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5043E3-0DED-B645-12A4-09E350D67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3CF1794-8B63-DAC8-1314-C2591978D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24904"/>
            <a:ext cx="4045310" cy="30339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F9B2BC-1C86-B023-8C98-5E0113A74B56}"/>
              </a:ext>
            </a:extLst>
          </p:cNvPr>
          <p:cNvSpPr txBox="1"/>
          <p:nvPr/>
        </p:nvSpPr>
        <p:spPr>
          <a:xfrm>
            <a:off x="4695240" y="1339106"/>
            <a:ext cx="414528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</a:rPr>
              <a:t>Simulation results using </a:t>
            </a:r>
            <a:r>
              <a:rPr lang="en-US" sz="1400" b="1" dirty="0" err="1">
                <a:solidFill>
                  <a:srgbClr val="0000FF"/>
                </a:solidFill>
              </a:rPr>
              <a:t>QuaC</a:t>
            </a:r>
            <a:r>
              <a:rPr lang="en-US" sz="1400" b="1" dirty="0">
                <a:solidFill>
                  <a:srgbClr val="0000FF"/>
                </a:solidFill>
              </a:rPr>
              <a:t> for stabilizer detection on a single 5 atom plaquette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569C26-2F83-0916-AA40-889650235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480" y="2140431"/>
            <a:ext cx="3922070" cy="13495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E560EE-BA33-4754-1CCC-857FD711910D}"/>
              </a:ext>
            </a:extLst>
          </p:cNvPr>
          <p:cNvSpPr txBox="1"/>
          <p:nvPr/>
        </p:nvSpPr>
        <p:spPr>
          <a:xfrm>
            <a:off x="1948280" y="1492421"/>
            <a:ext cx="254640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i="0" dirty="0" err="1">
                <a:solidFill>
                  <a:srgbClr val="0000FF"/>
                </a:solidFill>
                <a:effectLst/>
                <a:latin typeface="-apple-system"/>
              </a:rPr>
              <a:t>QuaC</a:t>
            </a:r>
            <a:r>
              <a:rPr lang="en-US" sz="1400" b="1" i="0" dirty="0">
                <a:solidFill>
                  <a:srgbClr val="0000FF"/>
                </a:solidFill>
                <a:effectLst/>
                <a:latin typeface="-apple-system"/>
              </a:rPr>
              <a:t> (Quantum in C) 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-apple-system"/>
              </a:rPr>
              <a:t>is a parallel time dependent open quantum systems solver.</a:t>
            </a:r>
          </a:p>
          <a:p>
            <a:endParaRPr lang="en-US" sz="1400" dirty="0">
              <a:solidFill>
                <a:srgbClr val="24292F"/>
              </a:solidFill>
              <a:latin typeface="-apple-system"/>
            </a:endParaRPr>
          </a:p>
          <a:p>
            <a:endParaRPr lang="en-US" sz="1400" dirty="0">
              <a:solidFill>
                <a:srgbClr val="24292F"/>
              </a:solidFill>
              <a:latin typeface="-apple-system"/>
            </a:endParaRPr>
          </a:p>
          <a:p>
            <a:endParaRPr lang="en-US" sz="1400" dirty="0">
              <a:solidFill>
                <a:srgbClr val="24292F"/>
              </a:solidFill>
              <a:latin typeface="-apple-system"/>
            </a:endParaRPr>
          </a:p>
          <a:p>
            <a:r>
              <a:rPr lang="en-US" sz="1400" dirty="0">
                <a:solidFill>
                  <a:srgbClr val="24292F"/>
                </a:solidFill>
                <a:latin typeface="-apple-system"/>
              </a:rPr>
              <a:t>Can be used on large, multi-core computers</a:t>
            </a:r>
            <a:endParaRPr lang="en-US" sz="1400" dirty="0">
              <a:solidFill>
                <a:srgbClr val="0000FF"/>
              </a:solidFill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AC12CAD-EA28-A9E6-1120-01CB7C20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53" y="1339106"/>
            <a:ext cx="1254230" cy="125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0B3C32B-FF83-468E-3D2E-CA23746994EA}"/>
              </a:ext>
            </a:extLst>
          </p:cNvPr>
          <p:cNvSpPr txBox="1"/>
          <p:nvPr/>
        </p:nvSpPr>
        <p:spPr>
          <a:xfrm>
            <a:off x="152067" y="2647553"/>
            <a:ext cx="1356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Matthew Otten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4CA7013-12F5-3855-6C77-B7000F700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70" y="4406992"/>
            <a:ext cx="3110675" cy="20691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D719F3-2A6C-9C9C-73FB-D707FABC0CF1}"/>
              </a:ext>
            </a:extLst>
          </p:cNvPr>
          <p:cNvSpPr txBox="1"/>
          <p:nvPr/>
        </p:nvSpPr>
        <p:spPr>
          <a:xfrm>
            <a:off x="847368" y="4145851"/>
            <a:ext cx="2994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</a:rPr>
              <a:t>Single Gaussian pulse gate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8D048B3-879D-3E57-5358-7D474F1871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253" y="2928957"/>
            <a:ext cx="1571040" cy="113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31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9DA99B-390C-4D74-8D97-3E967F26987E}"/>
              </a:ext>
            </a:extLst>
          </p:cNvPr>
          <p:cNvSpPr txBox="1"/>
          <p:nvPr/>
        </p:nvSpPr>
        <p:spPr>
          <a:xfrm>
            <a:off x="337004" y="1922505"/>
            <a:ext cx="3691303" cy="3785652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● </a:t>
            </a:r>
            <a:r>
              <a:rPr lang="en-US" sz="2000" dirty="0"/>
              <a:t>Each round of </a:t>
            </a:r>
            <a:r>
              <a:rPr lang="en-US" sz="2000" dirty="0">
                <a:solidFill>
                  <a:srgbClr val="0000FF"/>
                </a:solidFill>
              </a:rPr>
              <a:t> stabilizer measurements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gives a map of syndromes.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● </a:t>
            </a:r>
            <a:r>
              <a:rPr lang="en-US" sz="2000" dirty="0"/>
              <a:t>Keep repeating to get a time series of syndrome maps.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● </a:t>
            </a:r>
            <a:r>
              <a:rPr lang="en-US" sz="2000" dirty="0">
                <a:solidFill>
                  <a:srgbClr val="0000FF"/>
                </a:solidFill>
              </a:rPr>
              <a:t>Decode</a:t>
            </a:r>
            <a:r>
              <a:rPr lang="en-US" sz="2000" dirty="0"/>
              <a:t> from the syndrome maps to see which qubit is affected by error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● </a:t>
            </a:r>
            <a:r>
              <a:rPr lang="en-US" sz="2000" dirty="0"/>
              <a:t>Apply error correction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849982-0775-4183-85B6-73ADFC6DD1EA}"/>
              </a:ext>
            </a:extLst>
          </p:cNvPr>
          <p:cNvSpPr txBox="1"/>
          <p:nvPr/>
        </p:nvSpPr>
        <p:spPr>
          <a:xfrm>
            <a:off x="688438" y="969535"/>
            <a:ext cx="267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Surface-13 code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113C0D-B850-D630-4FCB-217AEAA995FB}"/>
              </a:ext>
            </a:extLst>
          </p:cNvPr>
          <p:cNvSpPr txBox="1">
            <a:spLocks/>
          </p:cNvSpPr>
          <p:nvPr/>
        </p:nvSpPr>
        <p:spPr>
          <a:xfrm>
            <a:off x="235634" y="175848"/>
            <a:ext cx="4800933" cy="76377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Surface code operations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9BA372-77EB-97E1-4B68-990E2F53E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388" y="1345534"/>
            <a:ext cx="4483815" cy="14423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B3388B-22AE-B4E9-995D-5E6FEA92F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477" y="3070860"/>
            <a:ext cx="2296139" cy="2350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6EA5BE-21E9-4596-C01B-CC44A981E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113" y="3429000"/>
            <a:ext cx="1361277" cy="1729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DD799E-2463-3891-1F0C-21D03654B94D}"/>
              </a:ext>
            </a:extLst>
          </p:cNvPr>
          <p:cNvSpPr txBox="1"/>
          <p:nvPr/>
        </p:nvSpPr>
        <p:spPr>
          <a:xfrm>
            <a:off x="7625926" y="3297971"/>
            <a:ext cx="13612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Z measurement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E96FF-483B-670A-034B-94DA0C07B61A}"/>
              </a:ext>
            </a:extLst>
          </p:cNvPr>
          <p:cNvSpPr txBox="1"/>
          <p:nvPr/>
        </p:nvSpPr>
        <p:spPr>
          <a:xfrm>
            <a:off x="7625926" y="4308914"/>
            <a:ext cx="13612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X measurement</a:t>
            </a:r>
          </a:p>
        </p:txBody>
      </p:sp>
      <p:pic>
        <p:nvPicPr>
          <p:cNvPr id="13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C56ED6E-3658-C7F4-620C-FA1748F56E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36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4B15FF-8256-4D23-92A8-44C6B01E8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127" y="211016"/>
            <a:ext cx="3894992" cy="615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Surface code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5635A7-6DC8-4BC0-948F-8CCF909750A3}"/>
              </a:ext>
            </a:extLst>
          </p:cNvPr>
          <p:cNvSpPr txBox="1"/>
          <p:nvPr/>
        </p:nvSpPr>
        <p:spPr>
          <a:xfrm>
            <a:off x="444012" y="914400"/>
            <a:ext cx="449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Choosing a decoder…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184E5-E7B4-41E2-BA18-738D5C6CD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27" y="1296920"/>
            <a:ext cx="2372433" cy="26487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89B0A1-2090-414D-81FE-1E2A037DD252}"/>
              </a:ext>
            </a:extLst>
          </p:cNvPr>
          <p:cNvSpPr txBox="1"/>
          <p:nvPr/>
        </p:nvSpPr>
        <p:spPr>
          <a:xfrm>
            <a:off x="2874129" y="1975302"/>
            <a:ext cx="2912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could have happened:</a:t>
            </a:r>
          </a:p>
          <a:p>
            <a:endParaRPr lang="en-US" dirty="0"/>
          </a:p>
          <a:p>
            <a:r>
              <a:rPr lang="en-US" sz="1800" dirty="0">
                <a:solidFill>
                  <a:schemeClr val="accent1"/>
                </a:solidFill>
              </a:rPr>
              <a:t>● </a:t>
            </a:r>
            <a:r>
              <a:rPr lang="en-US" dirty="0"/>
              <a:t>in 2: </a:t>
            </a:r>
            <a:r>
              <a:rPr lang="en-US" dirty="0">
                <a:solidFill>
                  <a:srgbClr val="FF0000"/>
                </a:solidFill>
              </a:rPr>
              <a:t>more likely</a:t>
            </a:r>
          </a:p>
          <a:p>
            <a:endParaRPr lang="en-US" dirty="0"/>
          </a:p>
          <a:p>
            <a:r>
              <a:rPr lang="en-US" sz="1800" dirty="0">
                <a:solidFill>
                  <a:schemeClr val="accent1"/>
                </a:solidFill>
              </a:rPr>
              <a:t>● </a:t>
            </a:r>
            <a:r>
              <a:rPr lang="en-US" dirty="0"/>
              <a:t>X error in 1 and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FBB8E7-ECE7-4DB8-993E-B1BB37DE892E}"/>
              </a:ext>
            </a:extLst>
          </p:cNvPr>
          <p:cNvSpPr txBox="1"/>
          <p:nvPr/>
        </p:nvSpPr>
        <p:spPr>
          <a:xfrm>
            <a:off x="444013" y="4334607"/>
            <a:ext cx="4127988" cy="1754326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Decoder:</a:t>
            </a:r>
          </a:p>
          <a:p>
            <a:endParaRPr lang="en-US" dirty="0"/>
          </a:p>
          <a:p>
            <a:r>
              <a:rPr lang="en-US" sz="1800" dirty="0">
                <a:solidFill>
                  <a:schemeClr val="accent1"/>
                </a:solidFill>
              </a:rPr>
              <a:t>● </a:t>
            </a:r>
            <a:r>
              <a:rPr lang="en-US" dirty="0"/>
              <a:t>Small codes like surface 13: Look-up table</a:t>
            </a:r>
          </a:p>
          <a:p>
            <a:r>
              <a:rPr lang="en-US" sz="1800" dirty="0">
                <a:solidFill>
                  <a:schemeClr val="accent1"/>
                </a:solidFill>
              </a:rPr>
              <a:t>● </a:t>
            </a:r>
            <a:r>
              <a:rPr lang="en-US" sz="1800" dirty="0">
                <a:solidFill>
                  <a:srgbClr val="0000FF"/>
                </a:solidFill>
              </a:rPr>
              <a:t>Larger codes: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SFSS0800"/>
              </a:rPr>
              <a:t>Minimum weight perfect matching</a:t>
            </a:r>
            <a:r>
              <a:rPr lang="en-US" sz="1800" b="0" i="0" u="none" strike="noStrike" baseline="0" dirty="0">
                <a:latin typeface="SFSS0800"/>
              </a:rPr>
              <a:t>, </a:t>
            </a:r>
            <a:r>
              <a:rPr lang="en-US" sz="1800" b="0" i="0" u="none" strike="noStrike" baseline="0" dirty="0" err="1">
                <a:latin typeface="SFSS0800"/>
              </a:rPr>
              <a:t>etc</a:t>
            </a:r>
            <a:r>
              <a:rPr lang="en-US" sz="1800" b="0" i="0" u="none" strike="noStrike" baseline="0" dirty="0">
                <a:latin typeface="SFSS0800"/>
              </a:rPr>
              <a:t>(dependent on noise type)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6E7130-B45A-47C2-867F-BC49B3109A38}"/>
              </a:ext>
            </a:extLst>
          </p:cNvPr>
          <p:cNvSpPr/>
          <p:nvPr/>
        </p:nvSpPr>
        <p:spPr>
          <a:xfrm>
            <a:off x="6105358" y="2214887"/>
            <a:ext cx="500062" cy="500062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384738-BAD2-499C-B385-B0A187078147}"/>
              </a:ext>
            </a:extLst>
          </p:cNvPr>
          <p:cNvSpPr/>
          <p:nvPr/>
        </p:nvSpPr>
        <p:spPr>
          <a:xfrm>
            <a:off x="7955547" y="2207313"/>
            <a:ext cx="500062" cy="500062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8CF7D2-5DAC-4201-AFB4-8E97BF9F072D}"/>
              </a:ext>
            </a:extLst>
          </p:cNvPr>
          <p:cNvSpPr/>
          <p:nvPr/>
        </p:nvSpPr>
        <p:spPr>
          <a:xfrm>
            <a:off x="7951153" y="312922"/>
            <a:ext cx="500062" cy="500062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169883-EA21-403E-9239-A9C609DB4DA0}"/>
              </a:ext>
            </a:extLst>
          </p:cNvPr>
          <p:cNvSpPr/>
          <p:nvPr/>
        </p:nvSpPr>
        <p:spPr>
          <a:xfrm>
            <a:off x="6088759" y="211016"/>
            <a:ext cx="500062" cy="500062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82106D-468F-4BD0-85F7-0FD115C59363}"/>
              </a:ext>
            </a:extLst>
          </p:cNvPr>
          <p:cNvSpPr txBox="1"/>
          <p:nvPr/>
        </p:nvSpPr>
        <p:spPr>
          <a:xfrm>
            <a:off x="5991515" y="2126364"/>
            <a:ext cx="49593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D4C995-9DB7-448E-92EA-3B52D6BBF1B5}"/>
              </a:ext>
            </a:extLst>
          </p:cNvPr>
          <p:cNvSpPr txBox="1"/>
          <p:nvPr/>
        </p:nvSpPr>
        <p:spPr>
          <a:xfrm>
            <a:off x="7806189" y="2126364"/>
            <a:ext cx="51687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B1F11F-A02E-4EB3-81D0-1766041BEF66}"/>
              </a:ext>
            </a:extLst>
          </p:cNvPr>
          <p:cNvSpPr txBox="1"/>
          <p:nvPr/>
        </p:nvSpPr>
        <p:spPr>
          <a:xfrm>
            <a:off x="7793064" y="567855"/>
            <a:ext cx="46924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8FC6E9-8808-48EE-8533-96D065595A03}"/>
              </a:ext>
            </a:extLst>
          </p:cNvPr>
          <p:cNvSpPr txBox="1"/>
          <p:nvPr/>
        </p:nvSpPr>
        <p:spPr>
          <a:xfrm>
            <a:off x="6048504" y="533788"/>
            <a:ext cx="29028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9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A500922-AF33-4B47-92BB-18DEFA35026A}"/>
              </a:ext>
            </a:extLst>
          </p:cNvPr>
          <p:cNvSpPr/>
          <p:nvPr/>
        </p:nvSpPr>
        <p:spPr>
          <a:xfrm>
            <a:off x="5991515" y="517488"/>
            <a:ext cx="394995" cy="3949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D964DC-077A-4573-82BF-D15D1F71FC18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6189013" y="912483"/>
            <a:ext cx="0" cy="115744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453579-0886-432B-A041-7A0121AB1192}"/>
              </a:ext>
            </a:extLst>
          </p:cNvPr>
          <p:cNvSpPr/>
          <p:nvPr/>
        </p:nvSpPr>
        <p:spPr>
          <a:xfrm>
            <a:off x="5991515" y="2069923"/>
            <a:ext cx="394995" cy="3949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002D86-A080-44A1-BC40-EAD7B9C0AAA5}"/>
              </a:ext>
            </a:extLst>
          </p:cNvPr>
          <p:cNvSpPr/>
          <p:nvPr/>
        </p:nvSpPr>
        <p:spPr>
          <a:xfrm>
            <a:off x="7793064" y="539635"/>
            <a:ext cx="394995" cy="3949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223615C-63CC-47B2-99DF-95D68872C2B1}"/>
              </a:ext>
            </a:extLst>
          </p:cNvPr>
          <p:cNvSpPr/>
          <p:nvPr/>
        </p:nvSpPr>
        <p:spPr>
          <a:xfrm>
            <a:off x="7806189" y="2074825"/>
            <a:ext cx="394995" cy="3949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404F46-3F72-4588-B1EB-722E67C19988}"/>
              </a:ext>
            </a:extLst>
          </p:cNvPr>
          <p:cNvCxnSpPr>
            <a:cxnSpLocks/>
            <a:stCxn id="21" idx="0"/>
            <a:endCxn id="20" idx="4"/>
          </p:cNvCxnSpPr>
          <p:nvPr/>
        </p:nvCxnSpPr>
        <p:spPr>
          <a:xfrm flipH="1" flipV="1">
            <a:off x="7990562" y="934630"/>
            <a:ext cx="13125" cy="1140195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6CF74E-2CC1-46C6-A89C-E3E20D08664D}"/>
              </a:ext>
            </a:extLst>
          </p:cNvPr>
          <p:cNvCxnSpPr>
            <a:cxnSpLocks/>
            <a:stCxn id="20" idx="3"/>
            <a:endCxn id="9" idx="7"/>
          </p:cNvCxnSpPr>
          <p:nvPr/>
        </p:nvCxnSpPr>
        <p:spPr>
          <a:xfrm flipH="1">
            <a:off x="6532188" y="876784"/>
            <a:ext cx="1318722" cy="1411335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12D5A8-6639-4B4A-A7BB-574381CB3C5F}"/>
              </a:ext>
            </a:extLst>
          </p:cNvPr>
          <p:cNvSpPr txBox="1"/>
          <p:nvPr/>
        </p:nvSpPr>
        <p:spPr>
          <a:xfrm>
            <a:off x="6220585" y="1243897"/>
            <a:ext cx="290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400CF1-1BAC-47CB-A379-CAB4F09C9A11}"/>
              </a:ext>
            </a:extLst>
          </p:cNvPr>
          <p:cNvSpPr txBox="1"/>
          <p:nvPr/>
        </p:nvSpPr>
        <p:spPr>
          <a:xfrm>
            <a:off x="8306072" y="2651647"/>
            <a:ext cx="290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EE6AE8-7AF5-45C6-85F3-B28B1617A72B}"/>
              </a:ext>
            </a:extLst>
          </p:cNvPr>
          <p:cNvSpPr txBox="1"/>
          <p:nvPr/>
        </p:nvSpPr>
        <p:spPr>
          <a:xfrm>
            <a:off x="6453939" y="13519"/>
            <a:ext cx="290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3E2D3B-429F-479E-9480-0DC3FF6B87A7}"/>
              </a:ext>
            </a:extLst>
          </p:cNvPr>
          <p:cNvSpPr txBox="1"/>
          <p:nvPr/>
        </p:nvSpPr>
        <p:spPr>
          <a:xfrm>
            <a:off x="7977812" y="1262527"/>
            <a:ext cx="290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66C2CE-B901-4CA2-9C49-6C6B03F35335}"/>
              </a:ext>
            </a:extLst>
          </p:cNvPr>
          <p:cNvSpPr txBox="1"/>
          <p:nvPr/>
        </p:nvSpPr>
        <p:spPr>
          <a:xfrm>
            <a:off x="7089787" y="1271970"/>
            <a:ext cx="290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B14D1A-1FAB-409E-BEBF-B263C8759E03}"/>
              </a:ext>
            </a:extLst>
          </p:cNvPr>
          <p:cNvSpPr txBox="1"/>
          <p:nvPr/>
        </p:nvSpPr>
        <p:spPr>
          <a:xfrm>
            <a:off x="6443678" y="2597781"/>
            <a:ext cx="49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7,8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974BA54-950B-467A-B9F8-BDD544B59AD7}"/>
              </a:ext>
            </a:extLst>
          </p:cNvPr>
          <p:cNvSpPr/>
          <p:nvPr/>
        </p:nvSpPr>
        <p:spPr>
          <a:xfrm>
            <a:off x="6105358" y="5191569"/>
            <a:ext cx="500062" cy="500062"/>
          </a:xfrm>
          <a:prstGeom prst="ellipse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D7FCFE-4987-4F6E-AC34-A805D7B55794}"/>
              </a:ext>
            </a:extLst>
          </p:cNvPr>
          <p:cNvSpPr/>
          <p:nvPr/>
        </p:nvSpPr>
        <p:spPr>
          <a:xfrm>
            <a:off x="7955547" y="5183995"/>
            <a:ext cx="500062" cy="500062"/>
          </a:xfrm>
          <a:prstGeom prst="ellipse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EF7910-182E-4594-8A4B-5FC073EDC7BE}"/>
              </a:ext>
            </a:extLst>
          </p:cNvPr>
          <p:cNvSpPr/>
          <p:nvPr/>
        </p:nvSpPr>
        <p:spPr>
          <a:xfrm>
            <a:off x="7951153" y="3289604"/>
            <a:ext cx="500062" cy="500062"/>
          </a:xfrm>
          <a:prstGeom prst="ellipse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0FDC353-EE9D-4992-952D-7CB23CD5CE68}"/>
              </a:ext>
            </a:extLst>
          </p:cNvPr>
          <p:cNvSpPr/>
          <p:nvPr/>
        </p:nvSpPr>
        <p:spPr>
          <a:xfrm>
            <a:off x="6088759" y="3187698"/>
            <a:ext cx="500062" cy="500062"/>
          </a:xfrm>
          <a:prstGeom prst="ellipse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C1C4C3-7E6A-4501-9B05-36C23EEB362A}"/>
              </a:ext>
            </a:extLst>
          </p:cNvPr>
          <p:cNvSpPr txBox="1"/>
          <p:nvPr/>
        </p:nvSpPr>
        <p:spPr>
          <a:xfrm>
            <a:off x="5991515" y="5103046"/>
            <a:ext cx="49593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11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FFCE96-27D8-416D-BB4A-593F67662246}"/>
              </a:ext>
            </a:extLst>
          </p:cNvPr>
          <p:cNvSpPr txBox="1"/>
          <p:nvPr/>
        </p:nvSpPr>
        <p:spPr>
          <a:xfrm>
            <a:off x="7806189" y="5103046"/>
            <a:ext cx="51687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12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5BBB0B-9F53-4028-B596-0E31A373683B}"/>
              </a:ext>
            </a:extLst>
          </p:cNvPr>
          <p:cNvSpPr txBox="1"/>
          <p:nvPr/>
        </p:nvSpPr>
        <p:spPr>
          <a:xfrm>
            <a:off x="7793064" y="3544537"/>
            <a:ext cx="46924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10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91B2CE-AF33-46BA-8AFC-0473BFC40B12}"/>
              </a:ext>
            </a:extLst>
          </p:cNvPr>
          <p:cNvSpPr txBox="1"/>
          <p:nvPr/>
        </p:nvSpPr>
        <p:spPr>
          <a:xfrm>
            <a:off x="6048504" y="3510470"/>
            <a:ext cx="29028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9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DCCEBB-C66E-452B-B78B-61DFE058314C}"/>
              </a:ext>
            </a:extLst>
          </p:cNvPr>
          <p:cNvSpPr/>
          <p:nvPr/>
        </p:nvSpPr>
        <p:spPr>
          <a:xfrm>
            <a:off x="5991515" y="3494170"/>
            <a:ext cx="394995" cy="3949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FC8A3FF-B6FD-44A3-A973-EC2AD6C68519}"/>
              </a:ext>
            </a:extLst>
          </p:cNvPr>
          <p:cNvCxnSpPr>
            <a:cxnSpLocks/>
            <a:stCxn id="36" idx="1"/>
            <a:endCxn id="38" idx="6"/>
          </p:cNvCxnSpPr>
          <p:nvPr/>
        </p:nvCxnSpPr>
        <p:spPr>
          <a:xfrm flipH="1" flipV="1">
            <a:off x="6386510" y="3691668"/>
            <a:ext cx="1406554" cy="22146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4C5AD06A-FA68-4937-9598-1208BB1199A3}"/>
              </a:ext>
            </a:extLst>
          </p:cNvPr>
          <p:cNvSpPr/>
          <p:nvPr/>
        </p:nvSpPr>
        <p:spPr>
          <a:xfrm>
            <a:off x="5991515" y="5046605"/>
            <a:ext cx="394995" cy="3949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A91E7F8-3A4A-4589-83A0-BF61DC0EA25C}"/>
              </a:ext>
            </a:extLst>
          </p:cNvPr>
          <p:cNvSpPr/>
          <p:nvPr/>
        </p:nvSpPr>
        <p:spPr>
          <a:xfrm>
            <a:off x="7793064" y="3516317"/>
            <a:ext cx="394995" cy="3949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4A1D6CC-37D6-4140-AEE5-E815B29F8A2D}"/>
              </a:ext>
            </a:extLst>
          </p:cNvPr>
          <p:cNvSpPr/>
          <p:nvPr/>
        </p:nvSpPr>
        <p:spPr>
          <a:xfrm>
            <a:off x="7806189" y="5051507"/>
            <a:ext cx="394995" cy="3949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D631CEB-0D75-432E-A923-FE08FB4DDB20}"/>
              </a:ext>
            </a:extLst>
          </p:cNvPr>
          <p:cNvCxnSpPr>
            <a:cxnSpLocks/>
            <a:stCxn id="42" idx="2"/>
            <a:endCxn id="40" idx="6"/>
          </p:cNvCxnSpPr>
          <p:nvPr/>
        </p:nvCxnSpPr>
        <p:spPr>
          <a:xfrm flipH="1" flipV="1">
            <a:off x="6386510" y="5244103"/>
            <a:ext cx="1419679" cy="490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EC50954-3D8A-43BB-A4A2-61A046B3005A}"/>
              </a:ext>
            </a:extLst>
          </p:cNvPr>
          <p:cNvCxnSpPr>
            <a:cxnSpLocks/>
            <a:stCxn id="42" idx="1"/>
            <a:endCxn id="38" idx="5"/>
          </p:cNvCxnSpPr>
          <p:nvPr/>
        </p:nvCxnSpPr>
        <p:spPr>
          <a:xfrm flipH="1" flipV="1">
            <a:off x="6328664" y="3831319"/>
            <a:ext cx="1535371" cy="1278034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6B852FA-F95B-4FED-A008-99430BA687CC}"/>
              </a:ext>
            </a:extLst>
          </p:cNvPr>
          <p:cNvSpPr txBox="1"/>
          <p:nvPr/>
        </p:nvSpPr>
        <p:spPr>
          <a:xfrm>
            <a:off x="7044457" y="3356519"/>
            <a:ext cx="290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770627-AF4A-471A-85AF-2FD21707560C}"/>
              </a:ext>
            </a:extLst>
          </p:cNvPr>
          <p:cNvSpPr txBox="1"/>
          <p:nvPr/>
        </p:nvSpPr>
        <p:spPr>
          <a:xfrm>
            <a:off x="8464160" y="5574463"/>
            <a:ext cx="495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6,9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394073-FB07-4F52-8E02-7FCA917CDF0A}"/>
              </a:ext>
            </a:extLst>
          </p:cNvPr>
          <p:cNvSpPr txBox="1"/>
          <p:nvPr/>
        </p:nvSpPr>
        <p:spPr>
          <a:xfrm>
            <a:off x="6453938" y="2990201"/>
            <a:ext cx="516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1,4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D9C71A-3EA0-4CF6-A008-28C523ABBB93}"/>
              </a:ext>
            </a:extLst>
          </p:cNvPr>
          <p:cNvSpPr txBox="1"/>
          <p:nvPr/>
        </p:nvSpPr>
        <p:spPr>
          <a:xfrm>
            <a:off x="8464160" y="2990201"/>
            <a:ext cx="563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4E8680-6076-4087-8517-0455C222B18A}"/>
              </a:ext>
            </a:extLst>
          </p:cNvPr>
          <p:cNvSpPr txBox="1"/>
          <p:nvPr/>
        </p:nvSpPr>
        <p:spPr>
          <a:xfrm>
            <a:off x="7051040" y="5205864"/>
            <a:ext cx="290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A5A72-9B8B-4CCE-AF1F-20AFAD35DC91}"/>
              </a:ext>
            </a:extLst>
          </p:cNvPr>
          <p:cNvSpPr txBox="1"/>
          <p:nvPr/>
        </p:nvSpPr>
        <p:spPr>
          <a:xfrm>
            <a:off x="7046406" y="4239222"/>
            <a:ext cx="290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2BCBCC-D0D5-4482-ACB9-128458F5ABE2}"/>
              </a:ext>
            </a:extLst>
          </p:cNvPr>
          <p:cNvSpPr txBox="1"/>
          <p:nvPr/>
        </p:nvSpPr>
        <p:spPr>
          <a:xfrm>
            <a:off x="6430741" y="5574463"/>
            <a:ext cx="49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879A882-627E-4753-8A42-44921C2947DE}"/>
              </a:ext>
            </a:extLst>
          </p:cNvPr>
          <p:cNvSpPr txBox="1"/>
          <p:nvPr/>
        </p:nvSpPr>
        <p:spPr>
          <a:xfrm>
            <a:off x="7951152" y="4189208"/>
            <a:ext cx="924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X error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F36654-F175-4DBD-8330-5EA50F0267B5}"/>
              </a:ext>
            </a:extLst>
          </p:cNvPr>
          <p:cNvSpPr txBox="1"/>
          <p:nvPr/>
        </p:nvSpPr>
        <p:spPr>
          <a:xfrm>
            <a:off x="6599082" y="790078"/>
            <a:ext cx="924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Z error 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AF084E7A-3098-6956-C0ED-55FF160C98D3}"/>
              </a:ext>
            </a:extLst>
          </p:cNvPr>
          <p:cNvSpPr txBox="1">
            <a:spLocks/>
          </p:cNvSpPr>
          <p:nvPr/>
        </p:nvSpPr>
        <p:spPr>
          <a:xfrm>
            <a:off x="235634" y="175848"/>
            <a:ext cx="4800933" cy="76377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3797353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E3B1BB-7C25-48D4-A70F-B2695118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Future study: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2F493F1-01D2-446D-84C8-4DEC8079B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F6FFB-E14B-4C76-5590-C70420B70981}"/>
              </a:ext>
            </a:extLst>
          </p:cNvPr>
          <p:cNvSpPr txBox="1">
            <a:spLocks/>
          </p:cNvSpPr>
          <p:nvPr/>
        </p:nvSpPr>
        <p:spPr>
          <a:xfrm>
            <a:off x="369996" y="1326467"/>
            <a:ext cx="6397884" cy="2656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Whole s-13 simulation</a:t>
            </a:r>
          </a:p>
          <a:p>
            <a:r>
              <a:rPr lang="en-US" altLang="ko-KR" sz="2400" dirty="0"/>
              <a:t>Implementing multi-qubit gate on </a:t>
            </a:r>
            <a:r>
              <a:rPr lang="en-US" altLang="ko-KR" sz="2400" dirty="0" err="1"/>
              <a:t>surfacecode</a:t>
            </a:r>
            <a:endParaRPr lang="en-US" altLang="ko-KR" sz="2400" dirty="0"/>
          </a:p>
          <a:p>
            <a:endParaRPr lang="en-US" altLang="ko-KR" sz="2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3905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Acknowledgements -  Thank you!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02B0C6-D5C5-41A1-B848-4D01202A9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16" y="1783140"/>
            <a:ext cx="1431616" cy="15876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EDE24B-0851-41C4-826E-6CFCDB1B8566}"/>
              </a:ext>
            </a:extLst>
          </p:cNvPr>
          <p:cNvSpPr txBox="1"/>
          <p:nvPr/>
        </p:nvSpPr>
        <p:spPr>
          <a:xfrm>
            <a:off x="515924" y="3429002"/>
            <a:ext cx="1207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Mark Saffman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6E5264-F70F-44C0-B3DD-FD5B292A8718}"/>
              </a:ext>
            </a:extLst>
          </p:cNvPr>
          <p:cNvSpPr txBox="1"/>
          <p:nvPr/>
        </p:nvSpPr>
        <p:spPr>
          <a:xfrm>
            <a:off x="2326062" y="3429002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Mark Friesen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BF6509A-29AB-41BB-8A3B-8B1D6FF76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128" y="1783138"/>
            <a:ext cx="1597282" cy="159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10E0564-B440-446A-BD64-6CA77D7CD077}"/>
              </a:ext>
            </a:extLst>
          </p:cNvPr>
          <p:cNvSpPr txBox="1"/>
          <p:nvPr/>
        </p:nvSpPr>
        <p:spPr>
          <a:xfrm>
            <a:off x="3893679" y="3438638"/>
            <a:ext cx="1356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Matthew Otten</a:t>
            </a:r>
          </a:p>
        </p:txBody>
      </p:sp>
      <p:pic>
        <p:nvPicPr>
          <p:cNvPr id="3074" name="Picture 2" descr="profile photo of Mark Friesen">
            <a:extLst>
              <a:ext uri="{FF2B5EF4-FFF2-40B4-BE49-F238E27FC236}">
                <a16:creationId xmlns:a16="http://schemas.microsoft.com/office/drawing/2014/main" id="{ECD811C9-7C06-44D6-9203-4CDD1EA24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153" y="1783139"/>
            <a:ext cx="1245879" cy="15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8191">
            <a:extLst>
              <a:ext uri="{FF2B5EF4-FFF2-40B4-BE49-F238E27FC236}">
                <a16:creationId xmlns:a16="http://schemas.microsoft.com/office/drawing/2014/main" id="{B9A8932C-5FF3-F2C3-D95D-9FF1D7AED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458" y="3989961"/>
            <a:ext cx="924883" cy="1318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EC8AD2-A878-7F65-8DB8-6F7D763B5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8097" y="3980324"/>
            <a:ext cx="1356643" cy="1318020"/>
          </a:xfrm>
          <a:prstGeom prst="rect">
            <a:avLst/>
          </a:prstGeom>
        </p:spPr>
      </p:pic>
      <p:pic>
        <p:nvPicPr>
          <p:cNvPr id="1026" name="Picture 2" descr="Profile photo for mkwon22">
            <a:extLst>
              <a:ext uri="{FF2B5EF4-FFF2-40B4-BE49-F238E27FC236}">
                <a16:creationId xmlns:a16="http://schemas.microsoft.com/office/drawing/2014/main" id="{560AE11F-3787-6AB2-B842-A118DBF38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275" y="3951339"/>
            <a:ext cx="1356642" cy="135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989B9F1-3851-CD9E-8595-EFA4FBADBB56}"/>
              </a:ext>
            </a:extLst>
          </p:cNvPr>
          <p:cNvSpPr txBox="1"/>
          <p:nvPr/>
        </p:nvSpPr>
        <p:spPr>
          <a:xfrm>
            <a:off x="557395" y="5327918"/>
            <a:ext cx="118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Trent Graham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23437B-621C-556B-9FE8-4BB4659CB90B}"/>
              </a:ext>
            </a:extLst>
          </p:cNvPr>
          <p:cNvSpPr txBox="1"/>
          <p:nvPr/>
        </p:nvSpPr>
        <p:spPr>
          <a:xfrm>
            <a:off x="2168095" y="5327917"/>
            <a:ext cx="1290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Matthew Ebert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C06E3C-5F19-AEDC-0E82-AB7746F435C4}"/>
              </a:ext>
            </a:extLst>
          </p:cNvPr>
          <p:cNvSpPr txBox="1"/>
          <p:nvPr/>
        </p:nvSpPr>
        <p:spPr>
          <a:xfrm>
            <a:off x="4061568" y="5331327"/>
            <a:ext cx="1104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Minho Kwon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A8F3DD-968A-D3EA-5C6D-FD5841A58195}"/>
              </a:ext>
            </a:extLst>
          </p:cNvPr>
          <p:cNvSpPr txBox="1"/>
          <p:nvPr/>
        </p:nvSpPr>
        <p:spPr>
          <a:xfrm>
            <a:off x="5723449" y="1002454"/>
            <a:ext cx="342055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AQuA</a:t>
            </a:r>
            <a:r>
              <a:rPr lang="en-US" b="1" dirty="0">
                <a:solidFill>
                  <a:schemeClr val="accent1"/>
                </a:solidFill>
              </a:rPr>
              <a:t>/</a:t>
            </a:r>
            <a:r>
              <a:rPr lang="en-US" b="1" dirty="0" err="1">
                <a:solidFill>
                  <a:schemeClr val="accent1"/>
                </a:solidFill>
              </a:rPr>
              <a:t>RbCs</a:t>
            </a:r>
            <a:r>
              <a:rPr lang="en-US" b="1" dirty="0">
                <a:solidFill>
                  <a:schemeClr val="accent1"/>
                </a:solidFill>
              </a:rPr>
              <a:t> Guys: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Garrett Hickman</a:t>
            </a:r>
          </a:p>
          <a:p>
            <a:r>
              <a:rPr lang="en-US" sz="1600" dirty="0" err="1">
                <a:solidFill>
                  <a:schemeClr val="accent1"/>
                </a:solidFill>
              </a:rPr>
              <a:t>Kais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Jooya</a:t>
            </a:r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600" dirty="0">
                <a:solidFill>
                  <a:schemeClr val="accent1"/>
                </a:solidFill>
              </a:rPr>
              <a:t>Ravi </a:t>
            </a:r>
            <a:r>
              <a:rPr lang="en-US" sz="1600" dirty="0" err="1">
                <a:solidFill>
                  <a:schemeClr val="accent1"/>
                </a:solidFill>
              </a:rPr>
              <a:t>Chinnarasu</a:t>
            </a:r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600" dirty="0" err="1">
                <a:solidFill>
                  <a:schemeClr val="accent1"/>
                </a:solidFill>
              </a:rPr>
              <a:t>Yunheung</a:t>
            </a:r>
            <a:r>
              <a:rPr lang="en-US" sz="1600" dirty="0">
                <a:solidFill>
                  <a:schemeClr val="accent1"/>
                </a:solidFill>
              </a:rPr>
              <a:t> Song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Cody Poole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Jacob Scott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Sam Norrell</a:t>
            </a:r>
          </a:p>
          <a:p>
            <a:r>
              <a:rPr lang="en-US" sz="1600" dirty="0" err="1">
                <a:solidFill>
                  <a:schemeClr val="accent1"/>
                </a:solidFill>
              </a:rPr>
              <a:t>Linipun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Phutittarn</a:t>
            </a:r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600" dirty="0">
                <a:solidFill>
                  <a:schemeClr val="accent1"/>
                </a:solidFill>
              </a:rPr>
              <a:t>Alphonse </a:t>
            </a:r>
            <a:r>
              <a:rPr lang="en-US" sz="1600" dirty="0" err="1">
                <a:solidFill>
                  <a:schemeClr val="accent1"/>
                </a:solidFill>
              </a:rPr>
              <a:t>Marra</a:t>
            </a:r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600" dirty="0">
                <a:solidFill>
                  <a:schemeClr val="accent1"/>
                </a:solidFill>
              </a:rPr>
              <a:t>Brandon </a:t>
            </a:r>
            <a:r>
              <a:rPr lang="en-US" sz="1600" dirty="0" err="1">
                <a:solidFill>
                  <a:schemeClr val="accent1"/>
                </a:solidFill>
              </a:rPr>
              <a:t>Grinkemeyer</a:t>
            </a:r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600" dirty="0">
                <a:solidFill>
                  <a:schemeClr val="accent1"/>
                </a:solidFill>
              </a:rPr>
              <a:t>Samuel </a:t>
            </a:r>
            <a:r>
              <a:rPr lang="en-US" sz="1600" dirty="0" err="1">
                <a:solidFill>
                  <a:schemeClr val="accent1"/>
                </a:solidFill>
              </a:rPr>
              <a:t>Cieszynski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Genevieve Kearns</a:t>
            </a:r>
          </a:p>
          <a:p>
            <a:endParaRPr lang="en-US" sz="1600" dirty="0"/>
          </a:p>
          <a:p>
            <a:r>
              <a:rPr lang="en-US" b="1" dirty="0">
                <a:solidFill>
                  <a:schemeClr val="accent6"/>
                </a:solidFill>
              </a:rPr>
              <a:t>Fellow Graduate Students: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Christopher Yip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Christopher Young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Juan </a:t>
            </a:r>
            <a:r>
              <a:rPr lang="en-US" sz="1600" dirty="0" err="1">
                <a:solidFill>
                  <a:schemeClr val="accent6"/>
                </a:solidFill>
              </a:rPr>
              <a:t>Bohorquez</a:t>
            </a:r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600" dirty="0">
                <a:solidFill>
                  <a:schemeClr val="accent6"/>
                </a:solidFill>
              </a:rPr>
              <a:t>Preston </a:t>
            </a:r>
            <a:r>
              <a:rPr lang="en-US" sz="1600" dirty="0" err="1">
                <a:solidFill>
                  <a:schemeClr val="accent6"/>
                </a:solidFill>
              </a:rPr>
              <a:t>Huft</a:t>
            </a:r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600" dirty="0">
                <a:solidFill>
                  <a:schemeClr val="accent6"/>
                </a:solidFill>
              </a:rPr>
              <a:t>Eunji Oh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And everyone in the </a:t>
            </a:r>
            <a:r>
              <a:rPr lang="en-US" b="1" dirty="0" err="1">
                <a:solidFill>
                  <a:srgbClr val="FF0000"/>
                </a:solidFill>
              </a:rPr>
              <a:t>Saffman</a:t>
            </a:r>
            <a:r>
              <a:rPr lang="en-US" b="1" dirty="0">
                <a:solidFill>
                  <a:srgbClr val="FF0000"/>
                </a:solidFill>
              </a:rPr>
              <a:t> Group!</a:t>
            </a:r>
          </a:p>
        </p:txBody>
      </p:sp>
    </p:spTree>
    <p:extLst>
      <p:ext uri="{BB962C8B-B14F-4D97-AF65-F5344CB8AC3E}">
        <p14:creationId xmlns:p14="http://schemas.microsoft.com/office/powerpoint/2010/main" val="476898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C149F5-2EFD-7608-652F-4551E0D91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1" y="0"/>
            <a:ext cx="7585921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5E2FB2B-B10B-9554-FEDB-5F2A3B3A2C17}"/>
              </a:ext>
            </a:extLst>
          </p:cNvPr>
          <p:cNvSpPr/>
          <p:nvPr/>
        </p:nvSpPr>
        <p:spPr>
          <a:xfrm>
            <a:off x="3446584" y="1266092"/>
            <a:ext cx="105508" cy="10550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EACEBF-587F-657B-6461-AA67D3340055}"/>
              </a:ext>
            </a:extLst>
          </p:cNvPr>
          <p:cNvSpPr/>
          <p:nvPr/>
        </p:nvSpPr>
        <p:spPr>
          <a:xfrm>
            <a:off x="3393830" y="6069622"/>
            <a:ext cx="105508" cy="10550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C0E442-42AF-79C9-1037-4F4AE442372C}"/>
              </a:ext>
            </a:extLst>
          </p:cNvPr>
          <p:cNvSpPr/>
          <p:nvPr/>
        </p:nvSpPr>
        <p:spPr>
          <a:xfrm>
            <a:off x="3446584" y="3720611"/>
            <a:ext cx="105508" cy="10550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7CDCE4-0412-2728-DD2D-CDA9818A3BED}"/>
              </a:ext>
            </a:extLst>
          </p:cNvPr>
          <p:cNvSpPr/>
          <p:nvPr/>
        </p:nvSpPr>
        <p:spPr>
          <a:xfrm>
            <a:off x="4215911" y="3283927"/>
            <a:ext cx="105508" cy="10550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41E1C8-8D99-63E9-815D-A1F76F00462F}"/>
              </a:ext>
            </a:extLst>
          </p:cNvPr>
          <p:cNvSpPr txBox="1"/>
          <p:nvPr/>
        </p:nvSpPr>
        <p:spPr>
          <a:xfrm>
            <a:off x="3016400" y="1011069"/>
            <a:ext cx="107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Shjiazhuang</a:t>
            </a:r>
            <a:endParaRPr 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120F0-50A0-E1AB-24A5-9CC1E177DD84}"/>
              </a:ext>
            </a:extLst>
          </p:cNvPr>
          <p:cNvSpPr txBox="1"/>
          <p:nvPr/>
        </p:nvSpPr>
        <p:spPr>
          <a:xfrm>
            <a:off x="3979157" y="2999549"/>
            <a:ext cx="107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Hefei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376136-0829-54C7-2C1F-B4F558F60200}"/>
              </a:ext>
            </a:extLst>
          </p:cNvPr>
          <p:cNvSpPr txBox="1"/>
          <p:nvPr/>
        </p:nvSpPr>
        <p:spPr>
          <a:xfrm>
            <a:off x="3167428" y="3462657"/>
            <a:ext cx="769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Wuhan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96E5C2-FE57-717B-9EB2-30BD6803BCDF}"/>
              </a:ext>
            </a:extLst>
          </p:cNvPr>
          <p:cNvSpPr txBox="1"/>
          <p:nvPr/>
        </p:nvSpPr>
        <p:spPr>
          <a:xfrm>
            <a:off x="3104323" y="5814599"/>
            <a:ext cx="909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Shenzhen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E6E5FD-D347-8256-53F6-076B8269C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784" y="5351491"/>
            <a:ext cx="735624" cy="7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596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997390-1C49-377B-91A7-F5311CCAE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18"/>
          <a:stretch/>
        </p:blipFill>
        <p:spPr>
          <a:xfrm>
            <a:off x="0" y="819510"/>
            <a:ext cx="8997350" cy="55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07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840CB-13E6-2982-84F8-C725819CF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45" y="181155"/>
            <a:ext cx="7451755" cy="47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559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E3B1BB-7C25-48D4-A70F-B2695118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The Effect of White Noise on T2 time 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2F493F1-01D2-446D-84C8-4DEC8079B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A45766-A083-400B-136F-BC8E08383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960" y="4187216"/>
            <a:ext cx="2627039" cy="2680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CC5669-DEE6-8CED-3EC8-36DBA31C0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766" y="4064138"/>
            <a:ext cx="2685868" cy="2879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ECEF4D-8BD0-481C-BED1-A001FEB68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52" y="2210490"/>
            <a:ext cx="1291489" cy="6400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43217F-FF22-F039-E724-2F64A199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29" y="2921892"/>
            <a:ext cx="2057487" cy="71264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B8129E-84BE-5717-2E32-BD775CDFEC82}"/>
              </a:ext>
            </a:extLst>
          </p:cNvPr>
          <p:cNvCxnSpPr>
            <a:cxnSpLocks/>
          </p:cNvCxnSpPr>
          <p:nvPr/>
        </p:nvCxnSpPr>
        <p:spPr>
          <a:xfrm flipV="1">
            <a:off x="5637845" y="1437038"/>
            <a:ext cx="0" cy="13786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DAD548-DC5D-EBAB-5A05-8D96FF09E63A}"/>
              </a:ext>
            </a:extLst>
          </p:cNvPr>
          <p:cNvCxnSpPr>
            <a:cxnSpLocks/>
          </p:cNvCxnSpPr>
          <p:nvPr/>
        </p:nvCxnSpPr>
        <p:spPr>
          <a:xfrm>
            <a:off x="5637845" y="2815708"/>
            <a:ext cx="29622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35D519-BBFE-6C0B-800F-28F9A555E56F}"/>
                  </a:ext>
                </a:extLst>
              </p:cNvPr>
              <p:cNvSpPr txBox="1"/>
              <p:nvPr/>
            </p:nvSpPr>
            <p:spPr>
              <a:xfrm>
                <a:off x="5315134" y="1933491"/>
                <a:ext cx="2884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35D519-BBFE-6C0B-800F-28F9A555E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34" y="1933491"/>
                <a:ext cx="288477" cy="276999"/>
              </a:xfrm>
              <a:prstGeom prst="rect">
                <a:avLst/>
              </a:prstGeom>
              <a:blipFill>
                <a:blip r:embed="rId7"/>
                <a:stretch>
                  <a:fillRect l="-21277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01E83776-4916-7F63-B63E-FCFC5649D263}"/>
              </a:ext>
            </a:extLst>
          </p:cNvPr>
          <p:cNvSpPr/>
          <p:nvPr/>
        </p:nvSpPr>
        <p:spPr>
          <a:xfrm>
            <a:off x="5670564" y="2179669"/>
            <a:ext cx="2843707" cy="6229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087331-AF93-74B0-F166-E366D6B58FC2}"/>
                  </a:ext>
                </a:extLst>
              </p:cNvPr>
              <p:cNvSpPr txBox="1"/>
              <p:nvPr/>
            </p:nvSpPr>
            <p:spPr>
              <a:xfrm>
                <a:off x="4885807" y="1582467"/>
                <a:ext cx="6726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𝛿𝜈</m:t>
                          </m:r>
                        </m:sub>
                      </m:sSub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087331-AF93-74B0-F166-E366D6B58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807" y="1582467"/>
                <a:ext cx="672610" cy="276999"/>
              </a:xfrm>
              <a:prstGeom prst="rect">
                <a:avLst/>
              </a:prstGeom>
              <a:blipFill>
                <a:blip r:embed="rId9"/>
                <a:stretch>
                  <a:fillRect l="-9910" t="-4444" r="-1351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AFBA69F-D5D2-D971-F81E-274397BDFF4A}"/>
              </a:ext>
            </a:extLst>
          </p:cNvPr>
          <p:cNvSpPr txBox="1"/>
          <p:nvPr/>
        </p:nvSpPr>
        <p:spPr>
          <a:xfrm>
            <a:off x="629729" y="1475249"/>
            <a:ext cx="329226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With mathematical properties of</a:t>
            </a:r>
            <a:r>
              <a:rPr lang="el-GR" dirty="0"/>
              <a:t> </a:t>
            </a:r>
            <a:r>
              <a:rPr lang="en-US" dirty="0"/>
              <a:t>the white noise, we have: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75022E-DC30-D0CD-DD5F-3107188C0092}"/>
              </a:ext>
            </a:extLst>
          </p:cNvPr>
          <p:cNvSpPr txBox="1"/>
          <p:nvPr/>
        </p:nvSpPr>
        <p:spPr>
          <a:xfrm>
            <a:off x="3245816" y="2446244"/>
            <a:ext cx="1171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1-photon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67E7F9-AB59-8CB5-9A2B-DD963660138B}"/>
              </a:ext>
            </a:extLst>
          </p:cNvPr>
          <p:cNvSpPr txBox="1"/>
          <p:nvPr/>
        </p:nvSpPr>
        <p:spPr>
          <a:xfrm>
            <a:off x="3250546" y="3068090"/>
            <a:ext cx="1171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2-photon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AC7F0E-2D02-A542-E169-CDA6513FE238}"/>
              </a:ext>
            </a:extLst>
          </p:cNvPr>
          <p:cNvSpPr txBox="1"/>
          <p:nvPr/>
        </p:nvSpPr>
        <p:spPr>
          <a:xfrm>
            <a:off x="2921489" y="5527699"/>
            <a:ext cx="11719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1-photon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C9410C-F29D-ADBD-E5CB-8FDCAAB76682}"/>
              </a:ext>
            </a:extLst>
          </p:cNvPr>
          <p:cNvSpPr txBox="1"/>
          <p:nvPr/>
        </p:nvSpPr>
        <p:spPr>
          <a:xfrm>
            <a:off x="6714709" y="5527699"/>
            <a:ext cx="11719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2-photon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405420-08F1-4F3D-EA5E-6A4368EDD34A}"/>
              </a:ext>
            </a:extLst>
          </p:cNvPr>
          <p:cNvSpPr txBox="1"/>
          <p:nvPr/>
        </p:nvSpPr>
        <p:spPr>
          <a:xfrm>
            <a:off x="7173049" y="2833591"/>
            <a:ext cx="2027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infinite bandwidth</a:t>
            </a:r>
          </a:p>
        </p:txBody>
      </p:sp>
    </p:spTree>
    <p:extLst>
      <p:ext uri="{BB962C8B-B14F-4D97-AF65-F5344CB8AC3E}">
        <p14:creationId xmlns:p14="http://schemas.microsoft.com/office/powerpoint/2010/main" val="1416276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21789DB-22CF-44BA-B0E4-FD7442A6233C}"/>
              </a:ext>
            </a:extLst>
          </p:cNvPr>
          <p:cNvSpPr txBox="1">
            <a:spLocks/>
          </p:cNvSpPr>
          <p:nvPr/>
        </p:nvSpPr>
        <p:spPr>
          <a:xfrm>
            <a:off x="307344" y="299902"/>
            <a:ext cx="5877658" cy="76377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prstClr val="white"/>
                </a:solidFill>
                <a:latin typeface="Calibri Light" panose="020F0302020204030204"/>
              </a:rPr>
              <a:t>Quantum computing with neutral atoms</a:t>
            </a:r>
          </a:p>
        </p:txBody>
      </p:sp>
      <p:sp>
        <p:nvSpPr>
          <p:cNvPr id="8" name="Google Shape;187;p31">
            <a:extLst>
              <a:ext uri="{FF2B5EF4-FFF2-40B4-BE49-F238E27FC236}">
                <a16:creationId xmlns:a16="http://schemas.microsoft.com/office/drawing/2014/main" id="{0D27D00B-882A-2F41-9BBF-13608D504B02}"/>
              </a:ext>
            </a:extLst>
          </p:cNvPr>
          <p:cNvSpPr txBox="1"/>
          <p:nvPr/>
        </p:nvSpPr>
        <p:spPr>
          <a:xfrm>
            <a:off x="340988" y="1542552"/>
            <a:ext cx="8230437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914378">
              <a:buClr>
                <a:srgbClr val="000000"/>
              </a:buClr>
              <a:defRPr/>
            </a:pPr>
            <a:r>
              <a:rPr lang="en" sz="2900" kern="0" dirty="0">
                <a:latin typeface="Arial"/>
                <a:cs typeface="Arial"/>
                <a:sym typeface="Arial"/>
              </a:rPr>
              <a:t>The atomic advantage: Isolation &amp; Control</a:t>
            </a:r>
            <a:endParaRPr sz="2900" kern="0" dirty="0">
              <a:latin typeface="Arial"/>
              <a:cs typeface="Arial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7140C8-2FF3-06FC-D1C9-5E9E6C69222A}"/>
              </a:ext>
            </a:extLst>
          </p:cNvPr>
          <p:cNvGrpSpPr/>
          <p:nvPr/>
        </p:nvGrpSpPr>
        <p:grpSpPr>
          <a:xfrm>
            <a:off x="4456117" y="2540528"/>
            <a:ext cx="3878699" cy="3442718"/>
            <a:chOff x="6174492" y="1403149"/>
            <a:chExt cx="7927258" cy="7036201"/>
          </a:xfrm>
        </p:grpSpPr>
        <p:pic>
          <p:nvPicPr>
            <p:cNvPr id="12" name="Picture 11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D96F1FF8-E20D-B8BE-3BD1-C090BFE2D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112"/>
            <a:stretch/>
          </p:blipFill>
          <p:spPr>
            <a:xfrm>
              <a:off x="8282704" y="5200670"/>
              <a:ext cx="5819046" cy="2207316"/>
            </a:xfrm>
            <a:prstGeom prst="rect">
              <a:avLst/>
            </a:prstGeom>
            <a:ln w="12700">
              <a:solidFill>
                <a:srgbClr val="0000FF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00A0CC-8DB4-CB75-0A41-9095AB023F21}"/>
                </a:ext>
              </a:extLst>
            </p:cNvPr>
            <p:cNvSpPr txBox="1"/>
            <p:nvPr/>
          </p:nvSpPr>
          <p:spPr>
            <a:xfrm>
              <a:off x="6764014" y="3650800"/>
              <a:ext cx="2218640" cy="10693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35">
                <a:defRPr/>
              </a:pPr>
              <a:r>
                <a:rPr lang="en-US" altLang="en-US" sz="1400" kern="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Laser pulse</a:t>
              </a:r>
              <a:endParaRPr lang="en-US" sz="1400" kern="0" dirty="0">
                <a:solidFill>
                  <a:srgbClr val="0000FF"/>
                </a:solidFill>
                <a:latin typeface="Palatino Linotype" panose="0204050205050503030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EBAA7A-8A6C-34C4-01FD-1FE51A3C2CCA}"/>
                </a:ext>
              </a:extLst>
            </p:cNvPr>
            <p:cNvSpPr txBox="1"/>
            <p:nvPr/>
          </p:nvSpPr>
          <p:spPr>
            <a:xfrm>
              <a:off x="8180579" y="7495803"/>
              <a:ext cx="5921171" cy="943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35">
                <a:defRPr/>
              </a:pPr>
              <a:r>
                <a:rPr lang="en-US" sz="1200" kern="0" dirty="0">
                  <a:solidFill>
                    <a:srgbClr val="141A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Quantum properties maintained for seconds to minutes. </a:t>
              </a:r>
              <a:endParaRPr lang="en-US" sz="1200" kern="0" dirty="0">
                <a:solidFill>
                  <a:srgbClr val="141A34"/>
                </a:solidFill>
                <a:latin typeface="Palatino Linotype" panose="02040502050505030304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0840430-4872-EFC3-C07A-F9D978A27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58128" y="2480519"/>
              <a:ext cx="722799" cy="722799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0D9959-1F48-ADC2-00C2-C779AC071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27615" y="2480519"/>
              <a:ext cx="722799" cy="722799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5BA2F5-42CF-63A4-9754-6202F88343C1}"/>
                </a:ext>
              </a:extLst>
            </p:cNvPr>
            <p:cNvSpPr txBox="1"/>
            <p:nvPr/>
          </p:nvSpPr>
          <p:spPr>
            <a:xfrm>
              <a:off x="9024012" y="1403149"/>
              <a:ext cx="4336430" cy="10379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35">
                <a:defRPr/>
              </a:pPr>
              <a:r>
                <a:rPr lang="en-US" altLang="en-US" sz="1350" kern="0" dirty="0" err="1">
                  <a:solidFill>
                    <a:srgbClr val="141A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Superstrong</a:t>
              </a:r>
              <a:r>
                <a:rPr lang="en-US" altLang="en-US" sz="1350" kern="0" dirty="0">
                  <a:solidFill>
                    <a:srgbClr val="141A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interaction </a:t>
              </a:r>
            </a:p>
            <a:p>
              <a:pPr algn="ctr" defTabSz="685835">
                <a:defRPr/>
              </a:pPr>
              <a:r>
                <a:rPr lang="en-US" sz="1350" kern="0" dirty="0">
                  <a:solidFill>
                    <a:srgbClr val="141A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nanoseconds</a:t>
              </a:r>
              <a:endParaRPr lang="en-US" sz="1350" kern="0" dirty="0">
                <a:solidFill>
                  <a:srgbClr val="141A34"/>
                </a:solidFill>
                <a:latin typeface="Palatino Linotype" panose="02040502050505030304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8B42FCD-DB00-93AD-69A3-A6D97120072A}"/>
                </a:ext>
              </a:extLst>
            </p:cNvPr>
            <p:cNvGrpSpPr/>
            <p:nvPr/>
          </p:nvGrpSpPr>
          <p:grpSpPr>
            <a:xfrm>
              <a:off x="9492872" y="2532867"/>
              <a:ext cx="3434744" cy="722798"/>
              <a:chOff x="4791313" y="2498674"/>
              <a:chExt cx="2159547" cy="482601"/>
            </a:xfrm>
          </p:grpSpPr>
          <p:sp>
            <p:nvSpPr>
              <p:cNvPr id="24" name="Down Arrow 33">
                <a:extLst>
                  <a:ext uri="{FF2B5EF4-FFF2-40B4-BE49-F238E27FC236}">
                    <a16:creationId xmlns:a16="http://schemas.microsoft.com/office/drawing/2014/main" id="{57F6A55C-1814-26D0-2A22-D72771BED2F0}"/>
                  </a:ext>
                </a:extLst>
              </p:cNvPr>
              <p:cNvSpPr/>
              <p:nvPr/>
            </p:nvSpPr>
            <p:spPr bwMode="auto">
              <a:xfrm rot="16200000">
                <a:off x="6036460" y="2066875"/>
                <a:ext cx="482600" cy="1346200"/>
              </a:xfrm>
              <a:prstGeom prst="downArrow">
                <a:avLst/>
              </a:prstGeom>
              <a:gradFill>
                <a:gsLst>
                  <a:gs pos="0">
                    <a:srgbClr val="FFC000"/>
                  </a:gs>
                  <a:gs pos="50000">
                    <a:srgbClr val="FFC000"/>
                  </a:gs>
                  <a:gs pos="100000">
                    <a:srgbClr val="FF0000"/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35">
                  <a:defRPr/>
                </a:pPr>
                <a:endParaRPr lang="en-US" sz="10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Down Arrow 33">
                <a:extLst>
                  <a:ext uri="{FF2B5EF4-FFF2-40B4-BE49-F238E27FC236}">
                    <a16:creationId xmlns:a16="http://schemas.microsoft.com/office/drawing/2014/main" id="{1869014D-E13F-D2A3-CDE3-FA9A1F5C8BAC}"/>
                  </a:ext>
                </a:extLst>
              </p:cNvPr>
              <p:cNvSpPr/>
              <p:nvPr/>
            </p:nvSpPr>
            <p:spPr bwMode="auto">
              <a:xfrm rot="5400000">
                <a:off x="5223113" y="2066874"/>
                <a:ext cx="482600" cy="1346200"/>
              </a:xfrm>
              <a:prstGeom prst="downArrow">
                <a:avLst/>
              </a:prstGeom>
              <a:gradFill>
                <a:gsLst>
                  <a:gs pos="0">
                    <a:srgbClr val="FFC000"/>
                  </a:gs>
                  <a:gs pos="50000">
                    <a:srgbClr val="FFC000"/>
                  </a:gs>
                  <a:gs pos="100000">
                    <a:srgbClr val="FF0000"/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35">
                  <a:defRPr/>
                </a:pPr>
                <a:endParaRPr lang="en-US" sz="1000" ker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9" name="Arrow: Up-Down 18">
              <a:extLst>
                <a:ext uri="{FF2B5EF4-FFF2-40B4-BE49-F238E27FC236}">
                  <a16:creationId xmlns:a16="http://schemas.microsoft.com/office/drawing/2014/main" id="{E20545BD-1079-A97C-0E1E-3BB872C891C4}"/>
                </a:ext>
              </a:extLst>
            </p:cNvPr>
            <p:cNvSpPr/>
            <p:nvPr/>
          </p:nvSpPr>
          <p:spPr>
            <a:xfrm>
              <a:off x="8916603" y="3286744"/>
              <a:ext cx="345759" cy="2620143"/>
            </a:xfrm>
            <a:prstGeom prst="upDownArrow">
              <a:avLst/>
            </a:prstGeom>
            <a:gradFill flip="none" rotWithShape="1">
              <a:gsLst>
                <a:gs pos="0">
                  <a:srgbClr val="0C2443">
                    <a:lumMod val="10000"/>
                    <a:lumOff val="90000"/>
                  </a:srgbClr>
                </a:gs>
                <a:gs pos="100000">
                  <a:srgbClr val="0C2443">
                    <a:lumMod val="10000"/>
                    <a:lumOff val="90000"/>
                  </a:srgbClr>
                </a:gs>
                <a:gs pos="50000">
                  <a:srgbClr val="0000FF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35">
                <a:defRPr/>
              </a:pPr>
              <a:endParaRPr lang="en-US" sz="900" kern="0">
                <a:solidFill>
                  <a:srgbClr val="FFFFFF"/>
                </a:solidFill>
                <a:latin typeface="Palatino Linotype" panose="02040502050505030304"/>
              </a:endParaRPr>
            </a:p>
          </p:txBody>
        </p:sp>
        <p:sp>
          <p:nvSpPr>
            <p:cNvPr id="20" name="Arrow: Up-Down 19">
              <a:extLst>
                <a:ext uri="{FF2B5EF4-FFF2-40B4-BE49-F238E27FC236}">
                  <a16:creationId xmlns:a16="http://schemas.microsoft.com/office/drawing/2014/main" id="{0239B3F3-837F-4BD7-539B-80BE3D610D29}"/>
                </a:ext>
              </a:extLst>
            </p:cNvPr>
            <p:cNvSpPr/>
            <p:nvPr/>
          </p:nvSpPr>
          <p:spPr>
            <a:xfrm>
              <a:off x="13116133" y="3286744"/>
              <a:ext cx="345759" cy="2620143"/>
            </a:xfrm>
            <a:prstGeom prst="upDownArrow">
              <a:avLst/>
            </a:prstGeom>
            <a:gradFill flip="none" rotWithShape="1">
              <a:gsLst>
                <a:gs pos="0">
                  <a:srgbClr val="0C2443">
                    <a:lumMod val="10000"/>
                    <a:lumOff val="90000"/>
                  </a:srgbClr>
                </a:gs>
                <a:gs pos="100000">
                  <a:srgbClr val="0C2443">
                    <a:lumMod val="10000"/>
                    <a:lumOff val="90000"/>
                  </a:srgbClr>
                </a:gs>
                <a:gs pos="50000">
                  <a:srgbClr val="0000FF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35">
                <a:defRPr/>
              </a:pPr>
              <a:endParaRPr lang="en-US" sz="900" kern="0">
                <a:solidFill>
                  <a:srgbClr val="FFFFFF"/>
                </a:solidFill>
                <a:latin typeface="Palatino Linotype" panose="02040502050505030304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9FA3D2-13B0-36D6-44B6-33208941BFD3}"/>
                </a:ext>
              </a:extLst>
            </p:cNvPr>
            <p:cNvSpPr txBox="1"/>
            <p:nvPr/>
          </p:nvSpPr>
          <p:spPr>
            <a:xfrm>
              <a:off x="6174492" y="5160287"/>
              <a:ext cx="2218640" cy="1949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35">
                <a:defRPr/>
              </a:pPr>
              <a:r>
                <a:rPr lang="en-US" altLang="en-US" sz="1400" kern="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Neutral atoms trapped by light</a:t>
              </a:r>
              <a:endParaRPr lang="en-US" sz="1400" kern="0" dirty="0">
                <a:solidFill>
                  <a:srgbClr val="0000FF"/>
                </a:solidFill>
                <a:latin typeface="Palatino Linotype" panose="02040502050505030304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B5FE9D-CB4A-D8E0-8421-7FF5607AEF80}"/>
                </a:ext>
              </a:extLst>
            </p:cNvPr>
            <p:cNvSpPr txBox="1"/>
            <p:nvPr/>
          </p:nvSpPr>
          <p:spPr>
            <a:xfrm>
              <a:off x="6961493" y="1992945"/>
              <a:ext cx="2218640" cy="10693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35">
                <a:defRPr/>
              </a:pPr>
              <a:r>
                <a:rPr lang="en-US" altLang="en-US" sz="1400" kern="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Rydberg</a:t>
              </a:r>
            </a:p>
            <a:p>
              <a:pPr defTabSz="685835">
                <a:defRPr/>
              </a:pPr>
              <a:r>
                <a:rPr lang="en-US" sz="1400" kern="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atoms</a:t>
              </a:r>
              <a:endParaRPr lang="en-US" sz="1400" kern="0" dirty="0">
                <a:solidFill>
                  <a:srgbClr val="0000FF"/>
                </a:solidFill>
                <a:latin typeface="Palatino Linotype" panose="02040502050505030304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B8D986-1E68-D28A-4883-68B5D52BC695}"/>
                </a:ext>
              </a:extLst>
            </p:cNvPr>
            <p:cNvSpPr txBox="1"/>
            <p:nvPr/>
          </p:nvSpPr>
          <p:spPr>
            <a:xfrm>
              <a:off x="10107463" y="3488124"/>
              <a:ext cx="2218640" cy="1069353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pPr algn="ctr" defTabSz="685835">
                <a:defRPr/>
              </a:pPr>
              <a:r>
                <a:rPr lang="en-US" altLang="en-US" sz="1400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on/off ratio 10</a:t>
              </a:r>
              <a:r>
                <a:rPr lang="en-US" altLang="en-US" sz="1400" kern="0" baseline="300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en-US" sz="1400" kern="0" dirty="0">
                <a:solidFill>
                  <a:srgbClr val="FFFFFF"/>
                </a:solidFill>
                <a:latin typeface="Palatino Linotype" panose="02040502050505030304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787B03C-6814-85D0-76AC-5D4B3390EB41}"/>
              </a:ext>
            </a:extLst>
          </p:cNvPr>
          <p:cNvSpPr/>
          <p:nvPr/>
        </p:nvSpPr>
        <p:spPr>
          <a:xfrm>
            <a:off x="4448917" y="2258430"/>
            <a:ext cx="4122506" cy="3867822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23">
              <a:defRPr/>
            </a:pPr>
            <a:endParaRPr lang="en-US" sz="900" kern="0">
              <a:solidFill>
                <a:srgbClr val="0000FF"/>
              </a:solidFill>
              <a:latin typeface="Palatino Linotype" panose="0204050205050503030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5C03958-0018-B210-3FC8-B77EE9F80B56}"/>
              </a:ext>
            </a:extLst>
          </p:cNvPr>
          <p:cNvSpPr/>
          <p:nvPr/>
        </p:nvSpPr>
        <p:spPr>
          <a:xfrm>
            <a:off x="5764157" y="4663716"/>
            <a:ext cx="265848" cy="265848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1350" kern="0">
              <a:solidFill>
                <a:srgbClr val="FFFFFF"/>
              </a:solidFill>
              <a:latin typeface="Palatino Linotype" panose="02040502050505030304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DB4F8B-902F-4DA2-677A-684B543BBC5E}"/>
              </a:ext>
            </a:extLst>
          </p:cNvPr>
          <p:cNvSpPr/>
          <p:nvPr/>
        </p:nvSpPr>
        <p:spPr>
          <a:xfrm>
            <a:off x="7804229" y="4628709"/>
            <a:ext cx="265848" cy="265848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1350" kern="0">
              <a:solidFill>
                <a:srgbClr val="FFFFFF"/>
              </a:solidFill>
              <a:latin typeface="Palatino Linotype" panose="020405020505050303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FE3851-6986-5DCA-CD21-E2E072CDE216}"/>
              </a:ext>
            </a:extLst>
          </p:cNvPr>
          <p:cNvSpPr txBox="1"/>
          <p:nvPr/>
        </p:nvSpPr>
        <p:spPr>
          <a:xfrm>
            <a:off x="430497" y="2258431"/>
            <a:ext cx="367196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Laser cooled atoms trapped by light in vacuum. </a:t>
            </a:r>
          </a:p>
          <a:p>
            <a:pPr marL="257175" indent="-257175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257175" indent="-257175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Superb quantum memory with coherence from seconds to minutes. </a:t>
            </a:r>
          </a:p>
          <a:p>
            <a:pPr>
              <a:buClr>
                <a:srgbClr val="4285F4">
                  <a:lumMod val="75000"/>
                </a:srgbClr>
              </a:buClr>
              <a:buSzPct val="167000"/>
            </a:pPr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257175" indent="-257175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Selective control using laser pulses</a:t>
            </a:r>
          </a:p>
          <a:p>
            <a:pPr marL="257175" indent="-257175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257175" indent="-257175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Excitation of Rydberg state provides super-strong interactions and fast logic operations at tens of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nsec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600248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59BF1A-C212-BDBD-7B82-1A5E307A7560}"/>
              </a:ext>
            </a:extLst>
          </p:cNvPr>
          <p:cNvSpPr txBox="1"/>
          <p:nvPr/>
        </p:nvSpPr>
        <p:spPr>
          <a:xfrm>
            <a:off x="946272" y="2532185"/>
            <a:ext cx="696680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Our current scheme:</a:t>
            </a:r>
          </a:p>
          <a:p>
            <a:r>
              <a:rPr lang="en-US" sz="1350" dirty="0">
                <a:solidFill>
                  <a:srgbClr val="FF0000"/>
                </a:solidFill>
              </a:rPr>
              <a:t> </a:t>
            </a:r>
          </a:p>
          <a:p>
            <a:pPr marL="257175" indent="-257175">
              <a:buAutoNum type="arabicPeriod"/>
            </a:pPr>
            <a:r>
              <a:rPr lang="en-US" sz="1350" dirty="0"/>
              <a:t>Generate </a:t>
            </a:r>
            <a:r>
              <a:rPr lang="en-US" sz="1350" dirty="0">
                <a:solidFill>
                  <a:srgbClr val="FF0000"/>
                </a:solidFill>
              </a:rPr>
              <a:t>one</a:t>
            </a:r>
            <a:r>
              <a:rPr lang="en-US" sz="1350" dirty="0"/>
              <a:t> sample of the time series and do </a:t>
            </a:r>
            <a:r>
              <a:rPr lang="en-US" sz="1350" dirty="0">
                <a:solidFill>
                  <a:srgbClr val="FF0000"/>
                </a:solidFill>
              </a:rPr>
              <a:t>one</a:t>
            </a:r>
            <a:r>
              <a:rPr lang="en-US" sz="1350" dirty="0"/>
              <a:t> round of </a:t>
            </a:r>
            <a:r>
              <a:rPr lang="en-US" sz="1350" dirty="0" err="1"/>
              <a:t>numerics</a:t>
            </a:r>
            <a:r>
              <a:rPr lang="en-US" sz="1350" dirty="0"/>
              <a:t> with the sample</a:t>
            </a:r>
          </a:p>
          <a:p>
            <a:pPr marL="257175" indent="-257175">
              <a:buAutoNum type="arabicPeriod"/>
            </a:pPr>
            <a:r>
              <a:rPr lang="en-US" sz="1350" dirty="0"/>
              <a:t>Repeat 1 for multiple times, generating a new time series sample each time. </a:t>
            </a:r>
          </a:p>
          <a:p>
            <a:pPr marL="257175" indent="-257175">
              <a:buAutoNum type="arabicPeriod"/>
            </a:pPr>
            <a:r>
              <a:rPr lang="en-US" sz="1350" dirty="0"/>
              <a:t>Take average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8365A7-F62D-6E3A-9358-266FB92DC36E}"/>
              </a:ext>
            </a:extLst>
          </p:cNvPr>
          <p:cNvSpPr txBox="1"/>
          <p:nvPr/>
        </p:nvSpPr>
        <p:spPr>
          <a:xfrm>
            <a:off x="946272" y="3998302"/>
            <a:ext cx="696680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Should we…… ?</a:t>
            </a:r>
          </a:p>
          <a:p>
            <a:r>
              <a:rPr lang="en-US" sz="1350" dirty="0">
                <a:solidFill>
                  <a:srgbClr val="FF0000"/>
                </a:solidFill>
              </a:rPr>
              <a:t> </a:t>
            </a:r>
          </a:p>
          <a:p>
            <a:pPr marL="257175" indent="-257175">
              <a:buAutoNum type="arabicPeriod"/>
            </a:pPr>
            <a:r>
              <a:rPr lang="en-US" sz="1350" dirty="0"/>
              <a:t>Generate </a:t>
            </a:r>
            <a:r>
              <a:rPr lang="en-US" sz="1350" dirty="0">
                <a:solidFill>
                  <a:srgbClr val="FF0000"/>
                </a:solidFill>
              </a:rPr>
              <a:t>one</a:t>
            </a:r>
            <a:r>
              <a:rPr lang="en-US" sz="1350" dirty="0"/>
              <a:t> sample of the time series and do </a:t>
            </a:r>
            <a:r>
              <a:rPr lang="en-US" sz="1350" dirty="0">
                <a:solidFill>
                  <a:srgbClr val="FF0000"/>
                </a:solidFill>
              </a:rPr>
              <a:t>multiple</a:t>
            </a:r>
            <a:r>
              <a:rPr lang="en-US" sz="1350" dirty="0"/>
              <a:t> round of </a:t>
            </a:r>
            <a:r>
              <a:rPr lang="en-US" sz="1350" dirty="0" err="1"/>
              <a:t>numerics</a:t>
            </a:r>
            <a:r>
              <a:rPr lang="en-US" sz="1350" dirty="0"/>
              <a:t> with this sample. Then take the average. </a:t>
            </a:r>
          </a:p>
          <a:p>
            <a:pPr marL="257175" indent="-257175">
              <a:buAutoNum type="arabicPeriod"/>
            </a:pPr>
            <a:r>
              <a:rPr lang="en-US" sz="1350" dirty="0"/>
              <a:t>Repeat 1 for multiple times, generating a new time series sample each time. </a:t>
            </a:r>
          </a:p>
          <a:p>
            <a:pPr marL="257175" indent="-257175">
              <a:buAutoNum type="arabicPeriod"/>
            </a:pPr>
            <a:r>
              <a:rPr lang="en-US" sz="1350" dirty="0"/>
              <a:t>Take average from different time series.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AC497-0963-E366-F066-97F34DF84187}"/>
              </a:ext>
            </a:extLst>
          </p:cNvPr>
          <p:cNvSpPr txBox="1"/>
          <p:nvPr/>
        </p:nvSpPr>
        <p:spPr>
          <a:xfrm>
            <a:off x="946272" y="1611508"/>
            <a:ext cx="5918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rgbClr val="FF0000"/>
                </a:solidFill>
              </a:rPr>
              <a:t>The “</a:t>
            </a:r>
            <a:r>
              <a:rPr lang="en-US" altLang="zh-CN" sz="1350" dirty="0" err="1">
                <a:solidFill>
                  <a:srgbClr val="FF0000"/>
                </a:solidFill>
              </a:rPr>
              <a:t>undersample</a:t>
            </a:r>
            <a:r>
              <a:rPr lang="en-US" altLang="zh-CN" sz="1350" dirty="0">
                <a:solidFill>
                  <a:srgbClr val="FF0000"/>
                </a:solidFill>
              </a:rPr>
              <a:t> problem” in the time domain exists for both high- and low-bandwidth noises. </a:t>
            </a:r>
            <a:endParaRPr lang="en-US" sz="13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2077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0B9AE21-B2F5-27DC-7974-840967BC4594}"/>
              </a:ext>
            </a:extLst>
          </p:cNvPr>
          <p:cNvCxnSpPr>
            <a:cxnSpLocks/>
          </p:cNvCxnSpPr>
          <p:nvPr/>
        </p:nvCxnSpPr>
        <p:spPr>
          <a:xfrm flipV="1">
            <a:off x="1393015" y="1454027"/>
            <a:ext cx="0" cy="1034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0B898D-E6F9-54FD-4864-C8E935668BB4}"/>
              </a:ext>
            </a:extLst>
          </p:cNvPr>
          <p:cNvCxnSpPr>
            <a:cxnSpLocks/>
          </p:cNvCxnSpPr>
          <p:nvPr/>
        </p:nvCxnSpPr>
        <p:spPr>
          <a:xfrm flipV="1">
            <a:off x="1393015" y="2404528"/>
            <a:ext cx="6839882" cy="835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9BD612-9258-341C-8002-EB40AAC5A777}"/>
              </a:ext>
            </a:extLst>
          </p:cNvPr>
          <p:cNvSpPr txBox="1"/>
          <p:nvPr/>
        </p:nvSpPr>
        <p:spPr>
          <a:xfrm>
            <a:off x="8164206" y="2433395"/>
            <a:ext cx="2736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11200-5F89-EF57-0A48-35542C4CBE93}"/>
              </a:ext>
            </a:extLst>
          </p:cNvPr>
          <p:cNvSpPr txBox="1"/>
          <p:nvPr/>
        </p:nvSpPr>
        <p:spPr>
          <a:xfrm>
            <a:off x="323117" y="1280049"/>
            <a:ext cx="988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 sample of</a:t>
            </a:r>
          </a:p>
          <a:p>
            <a:r>
              <a:rPr lang="en-US" sz="1350" dirty="0"/>
              <a:t>phase noise </a:t>
            </a:r>
            <a:r>
              <a:rPr lang="el-GR" sz="1350" dirty="0"/>
              <a:t>φ</a:t>
            </a:r>
            <a:r>
              <a:rPr lang="en-US" sz="1350" dirty="0"/>
              <a:t>(t)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4F318B-EB02-8ADB-6C96-DE34964CBCBC}"/>
              </a:ext>
            </a:extLst>
          </p:cNvPr>
          <p:cNvSpPr txBox="1"/>
          <p:nvPr/>
        </p:nvSpPr>
        <p:spPr>
          <a:xfrm>
            <a:off x="2698108" y="994281"/>
            <a:ext cx="2250298" cy="715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Generated sample time series</a:t>
            </a:r>
          </a:p>
          <a:p>
            <a:r>
              <a:rPr lang="en-US" sz="1350" dirty="0">
                <a:solidFill>
                  <a:srgbClr val="FF0000"/>
                </a:solidFill>
              </a:rPr>
              <a:t>(sample A)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16E026-824C-4DCC-E9E6-9D34F91DA69C}"/>
              </a:ext>
            </a:extLst>
          </p:cNvPr>
          <p:cNvSpPr txBox="1"/>
          <p:nvPr/>
        </p:nvSpPr>
        <p:spPr>
          <a:xfrm>
            <a:off x="1417759" y="2520385"/>
            <a:ext cx="465725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  <a:r>
              <a:rPr lang="el-GR" sz="1200" dirty="0"/>
              <a:t>π/Ω</a:t>
            </a:r>
            <a:endParaRPr lang="en-US" sz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37D337-9D63-9F7F-1AE6-2212F2D0E716}"/>
              </a:ext>
            </a:extLst>
          </p:cNvPr>
          <p:cNvCxnSpPr>
            <a:cxnSpLocks/>
          </p:cNvCxnSpPr>
          <p:nvPr/>
        </p:nvCxnSpPr>
        <p:spPr>
          <a:xfrm>
            <a:off x="4559911" y="1707905"/>
            <a:ext cx="0" cy="7451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F627C7-9372-0C46-563F-EDD306F8308D}"/>
              </a:ext>
            </a:extLst>
          </p:cNvPr>
          <p:cNvSpPr txBox="1"/>
          <p:nvPr/>
        </p:nvSpPr>
        <p:spPr>
          <a:xfrm>
            <a:off x="4526106" y="2457378"/>
            <a:ext cx="2736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350" dirty="0"/>
              <a:t>Τ</a:t>
            </a:r>
            <a:endParaRPr lang="en-US" sz="135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F97998-AA12-C310-EAD0-124462A5815E}"/>
              </a:ext>
            </a:extLst>
          </p:cNvPr>
          <p:cNvCxnSpPr>
            <a:cxnSpLocks/>
          </p:cNvCxnSpPr>
          <p:nvPr/>
        </p:nvCxnSpPr>
        <p:spPr>
          <a:xfrm>
            <a:off x="7698764" y="1598455"/>
            <a:ext cx="0" cy="84782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4EDBC9C-2B45-F577-9E3D-1D1AA89175D8}"/>
              </a:ext>
            </a:extLst>
          </p:cNvPr>
          <p:cNvSpPr txBox="1"/>
          <p:nvPr/>
        </p:nvSpPr>
        <p:spPr>
          <a:xfrm>
            <a:off x="7463041" y="2455129"/>
            <a:ext cx="3599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2</a:t>
            </a:r>
            <a:r>
              <a:rPr lang="el-GR" sz="1350" dirty="0"/>
              <a:t>Τ</a:t>
            </a:r>
            <a:endParaRPr lang="en-US" sz="135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757B814-EA35-F0B6-C0B6-5CF11019DBA6}"/>
              </a:ext>
            </a:extLst>
          </p:cNvPr>
          <p:cNvSpPr/>
          <p:nvPr/>
        </p:nvSpPr>
        <p:spPr>
          <a:xfrm>
            <a:off x="1417760" y="1015511"/>
            <a:ext cx="3136315" cy="910004"/>
          </a:xfrm>
          <a:custGeom>
            <a:avLst/>
            <a:gdLst>
              <a:gd name="connsiteX0" fmla="*/ 0 w 4181753"/>
              <a:gd name="connsiteY0" fmla="*/ 1077057 h 1213338"/>
              <a:gd name="connsiteX1" fmla="*/ 17585 w 4181753"/>
              <a:gd name="connsiteY1" fmla="*/ 958361 h 1213338"/>
              <a:gd name="connsiteX2" fmla="*/ 39566 w 4181753"/>
              <a:gd name="connsiteY2" fmla="*/ 931984 h 1213338"/>
              <a:gd name="connsiteX3" fmla="*/ 70339 w 4181753"/>
              <a:gd name="connsiteY3" fmla="*/ 874834 h 1213338"/>
              <a:gd name="connsiteX4" fmla="*/ 87923 w 4181753"/>
              <a:gd name="connsiteY4" fmla="*/ 870438 h 1213338"/>
              <a:gd name="connsiteX5" fmla="*/ 101112 w 4181753"/>
              <a:gd name="connsiteY5" fmla="*/ 1011115 h 1213338"/>
              <a:gd name="connsiteX6" fmla="*/ 184639 w 4181753"/>
              <a:gd name="connsiteY6" fmla="*/ 866042 h 1213338"/>
              <a:gd name="connsiteX7" fmla="*/ 197827 w 4181753"/>
              <a:gd name="connsiteY7" fmla="*/ 844061 h 1213338"/>
              <a:gd name="connsiteX8" fmla="*/ 219808 w 4181753"/>
              <a:gd name="connsiteY8" fmla="*/ 940776 h 1213338"/>
              <a:gd name="connsiteX9" fmla="*/ 237393 w 4181753"/>
              <a:gd name="connsiteY9" fmla="*/ 1063869 h 1213338"/>
              <a:gd name="connsiteX10" fmla="*/ 263769 w 4181753"/>
              <a:gd name="connsiteY10" fmla="*/ 953965 h 1213338"/>
              <a:gd name="connsiteX11" fmla="*/ 303335 w 4181753"/>
              <a:gd name="connsiteY11" fmla="*/ 866042 h 1213338"/>
              <a:gd name="connsiteX12" fmla="*/ 316523 w 4181753"/>
              <a:gd name="connsiteY12" fmla="*/ 945173 h 1213338"/>
              <a:gd name="connsiteX13" fmla="*/ 320919 w 4181753"/>
              <a:gd name="connsiteY13" fmla="*/ 984738 h 1213338"/>
              <a:gd name="connsiteX14" fmla="*/ 334108 w 4181753"/>
              <a:gd name="connsiteY14" fmla="*/ 993530 h 1213338"/>
              <a:gd name="connsiteX15" fmla="*/ 378069 w 4181753"/>
              <a:gd name="connsiteY15" fmla="*/ 958361 h 1213338"/>
              <a:gd name="connsiteX16" fmla="*/ 448408 w 4181753"/>
              <a:gd name="connsiteY16" fmla="*/ 1134207 h 1213338"/>
              <a:gd name="connsiteX17" fmla="*/ 474785 w 4181753"/>
              <a:gd name="connsiteY17" fmla="*/ 1033096 h 1213338"/>
              <a:gd name="connsiteX18" fmla="*/ 531935 w 4181753"/>
              <a:gd name="connsiteY18" fmla="*/ 1125415 h 1213338"/>
              <a:gd name="connsiteX19" fmla="*/ 589085 w 4181753"/>
              <a:gd name="connsiteY19" fmla="*/ 1046284 h 1213338"/>
              <a:gd name="connsiteX20" fmla="*/ 602273 w 4181753"/>
              <a:gd name="connsiteY20" fmla="*/ 1024303 h 1213338"/>
              <a:gd name="connsiteX21" fmla="*/ 641839 w 4181753"/>
              <a:gd name="connsiteY21" fmla="*/ 975946 h 1213338"/>
              <a:gd name="connsiteX22" fmla="*/ 681404 w 4181753"/>
              <a:gd name="connsiteY22" fmla="*/ 910003 h 1213338"/>
              <a:gd name="connsiteX23" fmla="*/ 707781 w 4181753"/>
              <a:gd name="connsiteY23" fmla="*/ 936380 h 1213338"/>
              <a:gd name="connsiteX24" fmla="*/ 729762 w 4181753"/>
              <a:gd name="connsiteY24" fmla="*/ 984738 h 1213338"/>
              <a:gd name="connsiteX25" fmla="*/ 786912 w 4181753"/>
              <a:gd name="connsiteY25" fmla="*/ 1006719 h 1213338"/>
              <a:gd name="connsiteX26" fmla="*/ 870439 w 4181753"/>
              <a:gd name="connsiteY26" fmla="*/ 892419 h 1213338"/>
              <a:gd name="connsiteX27" fmla="*/ 923193 w 4181753"/>
              <a:gd name="connsiteY27" fmla="*/ 747346 h 1213338"/>
              <a:gd name="connsiteX28" fmla="*/ 940777 w 4181753"/>
              <a:gd name="connsiteY28" fmla="*/ 712176 h 1213338"/>
              <a:gd name="connsiteX29" fmla="*/ 971550 w 4181753"/>
              <a:gd name="connsiteY29" fmla="*/ 580292 h 1213338"/>
              <a:gd name="connsiteX30" fmla="*/ 984739 w 4181753"/>
              <a:gd name="connsiteY30" fmla="*/ 628650 h 1213338"/>
              <a:gd name="connsiteX31" fmla="*/ 1063869 w 4181753"/>
              <a:gd name="connsiteY31" fmla="*/ 457200 h 1213338"/>
              <a:gd name="connsiteX32" fmla="*/ 1099039 w 4181753"/>
              <a:gd name="connsiteY32" fmla="*/ 417634 h 1213338"/>
              <a:gd name="connsiteX33" fmla="*/ 1121019 w 4181753"/>
              <a:gd name="connsiteY33" fmla="*/ 518746 h 1213338"/>
              <a:gd name="connsiteX34" fmla="*/ 1266093 w 4181753"/>
              <a:gd name="connsiteY34" fmla="*/ 250580 h 1213338"/>
              <a:gd name="connsiteX35" fmla="*/ 1274885 w 4181753"/>
              <a:gd name="connsiteY35" fmla="*/ 435219 h 1213338"/>
              <a:gd name="connsiteX36" fmla="*/ 1336431 w 4181753"/>
              <a:gd name="connsiteY36" fmla="*/ 232996 h 1213338"/>
              <a:gd name="connsiteX37" fmla="*/ 1384789 w 4181753"/>
              <a:gd name="connsiteY37" fmla="*/ 109903 h 1213338"/>
              <a:gd name="connsiteX38" fmla="*/ 1380393 w 4181753"/>
              <a:gd name="connsiteY38" fmla="*/ 193430 h 1213338"/>
              <a:gd name="connsiteX39" fmla="*/ 1411166 w 4181753"/>
              <a:gd name="connsiteY39" fmla="*/ 158261 h 1213338"/>
              <a:gd name="connsiteX40" fmla="*/ 1521069 w 4181753"/>
              <a:gd name="connsiteY40" fmla="*/ 0 h 1213338"/>
              <a:gd name="connsiteX41" fmla="*/ 1529862 w 4181753"/>
              <a:gd name="connsiteY41" fmla="*/ 215411 h 1213338"/>
              <a:gd name="connsiteX42" fmla="*/ 1565031 w 4181753"/>
              <a:gd name="connsiteY42" fmla="*/ 312126 h 1213338"/>
              <a:gd name="connsiteX43" fmla="*/ 1587012 w 4181753"/>
              <a:gd name="connsiteY43" fmla="*/ 219807 h 1213338"/>
              <a:gd name="connsiteX44" fmla="*/ 1600200 w 4181753"/>
              <a:gd name="connsiteY44" fmla="*/ 215411 h 1213338"/>
              <a:gd name="connsiteX45" fmla="*/ 1604596 w 4181753"/>
              <a:gd name="connsiteY45" fmla="*/ 307730 h 1213338"/>
              <a:gd name="connsiteX46" fmla="*/ 1657350 w 4181753"/>
              <a:gd name="connsiteY46" fmla="*/ 514350 h 1213338"/>
              <a:gd name="connsiteX47" fmla="*/ 1670539 w 4181753"/>
              <a:gd name="connsiteY47" fmla="*/ 575896 h 1213338"/>
              <a:gd name="connsiteX48" fmla="*/ 1696916 w 4181753"/>
              <a:gd name="connsiteY48" fmla="*/ 479180 h 1213338"/>
              <a:gd name="connsiteX49" fmla="*/ 1710104 w 4181753"/>
              <a:gd name="connsiteY49" fmla="*/ 470388 h 1213338"/>
              <a:gd name="connsiteX50" fmla="*/ 1841989 w 4181753"/>
              <a:gd name="connsiteY50" fmla="*/ 782515 h 1213338"/>
              <a:gd name="connsiteX51" fmla="*/ 1855177 w 4181753"/>
              <a:gd name="connsiteY51" fmla="*/ 800100 h 1213338"/>
              <a:gd name="connsiteX52" fmla="*/ 1890346 w 4181753"/>
              <a:gd name="connsiteY52" fmla="*/ 751742 h 1213338"/>
              <a:gd name="connsiteX53" fmla="*/ 1929912 w 4181753"/>
              <a:gd name="connsiteY53" fmla="*/ 835269 h 1213338"/>
              <a:gd name="connsiteX54" fmla="*/ 2013439 w 4181753"/>
              <a:gd name="connsiteY54" fmla="*/ 1015511 h 1213338"/>
              <a:gd name="connsiteX55" fmla="*/ 2026627 w 4181753"/>
              <a:gd name="connsiteY55" fmla="*/ 1011115 h 1213338"/>
              <a:gd name="connsiteX56" fmla="*/ 2039816 w 4181753"/>
              <a:gd name="connsiteY56" fmla="*/ 962757 h 1213338"/>
              <a:gd name="connsiteX57" fmla="*/ 2123343 w 4181753"/>
              <a:gd name="connsiteY57" fmla="*/ 1204546 h 1213338"/>
              <a:gd name="connsiteX58" fmla="*/ 2158512 w 4181753"/>
              <a:gd name="connsiteY58" fmla="*/ 1024303 h 1213338"/>
              <a:gd name="connsiteX59" fmla="*/ 2180493 w 4181753"/>
              <a:gd name="connsiteY59" fmla="*/ 971550 h 1213338"/>
              <a:gd name="connsiteX60" fmla="*/ 2228850 w 4181753"/>
              <a:gd name="connsiteY60" fmla="*/ 1006719 h 1213338"/>
              <a:gd name="connsiteX61" fmla="*/ 2334358 w 4181753"/>
              <a:gd name="connsiteY61" fmla="*/ 931984 h 1213338"/>
              <a:gd name="connsiteX62" fmla="*/ 2387112 w 4181753"/>
              <a:gd name="connsiteY62" fmla="*/ 866042 h 1213338"/>
              <a:gd name="connsiteX63" fmla="*/ 2439866 w 4181753"/>
              <a:gd name="connsiteY63" fmla="*/ 1050680 h 1213338"/>
              <a:gd name="connsiteX64" fmla="*/ 2488223 w 4181753"/>
              <a:gd name="connsiteY64" fmla="*/ 1169376 h 1213338"/>
              <a:gd name="connsiteX65" fmla="*/ 2527789 w 4181753"/>
              <a:gd name="connsiteY65" fmla="*/ 1063869 h 1213338"/>
              <a:gd name="connsiteX66" fmla="*/ 2540977 w 4181753"/>
              <a:gd name="connsiteY66" fmla="*/ 1055076 h 1213338"/>
              <a:gd name="connsiteX67" fmla="*/ 2571750 w 4181753"/>
              <a:gd name="connsiteY67" fmla="*/ 1121019 h 1213338"/>
              <a:gd name="connsiteX68" fmla="*/ 2668466 w 4181753"/>
              <a:gd name="connsiteY68" fmla="*/ 1085850 h 1213338"/>
              <a:gd name="connsiteX69" fmla="*/ 2694843 w 4181753"/>
              <a:gd name="connsiteY69" fmla="*/ 1050680 h 1213338"/>
              <a:gd name="connsiteX70" fmla="*/ 2734408 w 4181753"/>
              <a:gd name="connsiteY70" fmla="*/ 1121019 h 1213338"/>
              <a:gd name="connsiteX71" fmla="*/ 2804746 w 4181753"/>
              <a:gd name="connsiteY71" fmla="*/ 1182565 h 1213338"/>
              <a:gd name="connsiteX72" fmla="*/ 2919046 w 4181753"/>
              <a:gd name="connsiteY72" fmla="*/ 1085850 h 1213338"/>
              <a:gd name="connsiteX73" fmla="*/ 2976196 w 4181753"/>
              <a:gd name="connsiteY73" fmla="*/ 967153 h 1213338"/>
              <a:gd name="connsiteX74" fmla="*/ 3020158 w 4181753"/>
              <a:gd name="connsiteY74" fmla="*/ 1068265 h 1213338"/>
              <a:gd name="connsiteX75" fmla="*/ 3108081 w 4181753"/>
              <a:gd name="connsiteY75" fmla="*/ 1213338 h 1213338"/>
              <a:gd name="connsiteX76" fmla="*/ 3217985 w 4181753"/>
              <a:gd name="connsiteY76" fmla="*/ 989134 h 1213338"/>
              <a:gd name="connsiteX77" fmla="*/ 3283927 w 4181753"/>
              <a:gd name="connsiteY77" fmla="*/ 874834 h 1213338"/>
              <a:gd name="connsiteX78" fmla="*/ 3319096 w 4181753"/>
              <a:gd name="connsiteY78" fmla="*/ 975946 h 1213338"/>
              <a:gd name="connsiteX79" fmla="*/ 3367454 w 4181753"/>
              <a:gd name="connsiteY79" fmla="*/ 1059473 h 1213338"/>
              <a:gd name="connsiteX80" fmla="*/ 3389435 w 4181753"/>
              <a:gd name="connsiteY80" fmla="*/ 1116623 h 1213338"/>
              <a:gd name="connsiteX81" fmla="*/ 3420208 w 4181753"/>
              <a:gd name="connsiteY81" fmla="*/ 1103434 h 1213338"/>
              <a:gd name="connsiteX82" fmla="*/ 3534508 w 4181753"/>
              <a:gd name="connsiteY82" fmla="*/ 1033096 h 1213338"/>
              <a:gd name="connsiteX83" fmla="*/ 3552093 w 4181753"/>
              <a:gd name="connsiteY83" fmla="*/ 1121019 h 1213338"/>
              <a:gd name="connsiteX84" fmla="*/ 3582866 w 4181753"/>
              <a:gd name="connsiteY84" fmla="*/ 1129811 h 1213338"/>
              <a:gd name="connsiteX85" fmla="*/ 3635619 w 4181753"/>
              <a:gd name="connsiteY85" fmla="*/ 1033096 h 1213338"/>
              <a:gd name="connsiteX86" fmla="*/ 3653204 w 4181753"/>
              <a:gd name="connsiteY86" fmla="*/ 1041888 h 1213338"/>
              <a:gd name="connsiteX87" fmla="*/ 3771900 w 4181753"/>
              <a:gd name="connsiteY87" fmla="*/ 892419 h 1213338"/>
              <a:gd name="connsiteX88" fmla="*/ 3824654 w 4181753"/>
              <a:gd name="connsiteY88" fmla="*/ 931984 h 1213338"/>
              <a:gd name="connsiteX89" fmla="*/ 3908181 w 4181753"/>
              <a:gd name="connsiteY89" fmla="*/ 940776 h 1213338"/>
              <a:gd name="connsiteX90" fmla="*/ 4132385 w 4181753"/>
              <a:gd name="connsiteY90" fmla="*/ 773723 h 1213338"/>
              <a:gd name="connsiteX91" fmla="*/ 4180743 w 4181753"/>
              <a:gd name="connsiteY91" fmla="*/ 892419 h 1213338"/>
              <a:gd name="connsiteX92" fmla="*/ 4180743 w 4181753"/>
              <a:gd name="connsiteY92" fmla="*/ 923192 h 121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4181753" h="1213338">
                <a:moveTo>
                  <a:pt x="0" y="1077057"/>
                </a:moveTo>
                <a:cubicBezTo>
                  <a:pt x="3013" y="1022823"/>
                  <a:pt x="-2825" y="1002582"/>
                  <a:pt x="17585" y="958361"/>
                </a:cubicBezTo>
                <a:cubicBezTo>
                  <a:pt x="22066" y="948653"/>
                  <a:pt x="31924" y="939625"/>
                  <a:pt x="39566" y="931984"/>
                </a:cubicBezTo>
                <a:cubicBezTo>
                  <a:pt x="47040" y="909561"/>
                  <a:pt x="50156" y="897036"/>
                  <a:pt x="70339" y="874834"/>
                </a:cubicBezTo>
                <a:cubicBezTo>
                  <a:pt x="74403" y="870363"/>
                  <a:pt x="82062" y="871903"/>
                  <a:pt x="87923" y="870438"/>
                </a:cubicBezTo>
                <a:cubicBezTo>
                  <a:pt x="88331" y="876558"/>
                  <a:pt x="96186" y="1011115"/>
                  <a:pt x="101112" y="1011115"/>
                </a:cubicBezTo>
                <a:cubicBezTo>
                  <a:pt x="127610" y="1011115"/>
                  <a:pt x="176066" y="884046"/>
                  <a:pt x="184639" y="866042"/>
                </a:cubicBezTo>
                <a:cubicBezTo>
                  <a:pt x="188313" y="858327"/>
                  <a:pt x="193431" y="851388"/>
                  <a:pt x="197827" y="844061"/>
                </a:cubicBezTo>
                <a:cubicBezTo>
                  <a:pt x="205154" y="876299"/>
                  <a:pt x="213951" y="908238"/>
                  <a:pt x="219808" y="940776"/>
                </a:cubicBezTo>
                <a:cubicBezTo>
                  <a:pt x="227151" y="981568"/>
                  <a:pt x="197694" y="1051959"/>
                  <a:pt x="237393" y="1063869"/>
                </a:cubicBezTo>
                <a:cubicBezTo>
                  <a:pt x="273479" y="1074695"/>
                  <a:pt x="251855" y="989707"/>
                  <a:pt x="263769" y="953965"/>
                </a:cubicBezTo>
                <a:cubicBezTo>
                  <a:pt x="273932" y="923476"/>
                  <a:pt x="290146" y="895350"/>
                  <a:pt x="303335" y="866042"/>
                </a:cubicBezTo>
                <a:cubicBezTo>
                  <a:pt x="307731" y="892419"/>
                  <a:pt x="312604" y="918721"/>
                  <a:pt x="316523" y="945173"/>
                </a:cubicBezTo>
                <a:cubicBezTo>
                  <a:pt x="318468" y="958299"/>
                  <a:pt x="316384" y="972267"/>
                  <a:pt x="320919" y="984738"/>
                </a:cubicBezTo>
                <a:cubicBezTo>
                  <a:pt x="322725" y="989703"/>
                  <a:pt x="329712" y="990599"/>
                  <a:pt x="334108" y="993530"/>
                </a:cubicBezTo>
                <a:cubicBezTo>
                  <a:pt x="348762" y="981807"/>
                  <a:pt x="366235" y="943797"/>
                  <a:pt x="378069" y="958361"/>
                </a:cubicBezTo>
                <a:cubicBezTo>
                  <a:pt x="417879" y="1007358"/>
                  <a:pt x="448408" y="1134207"/>
                  <a:pt x="448408" y="1134207"/>
                </a:cubicBezTo>
                <a:cubicBezTo>
                  <a:pt x="457200" y="1100503"/>
                  <a:pt x="440145" y="1036742"/>
                  <a:pt x="474785" y="1033096"/>
                </a:cubicBezTo>
                <a:cubicBezTo>
                  <a:pt x="510778" y="1029307"/>
                  <a:pt x="495981" y="1121267"/>
                  <a:pt x="531935" y="1125415"/>
                </a:cubicBezTo>
                <a:cubicBezTo>
                  <a:pt x="564257" y="1129144"/>
                  <a:pt x="570504" y="1072994"/>
                  <a:pt x="589085" y="1046284"/>
                </a:cubicBezTo>
                <a:cubicBezTo>
                  <a:pt x="593964" y="1039270"/>
                  <a:pt x="597146" y="1031139"/>
                  <a:pt x="602273" y="1024303"/>
                </a:cubicBezTo>
                <a:cubicBezTo>
                  <a:pt x="614769" y="1007641"/>
                  <a:pt x="629984" y="993070"/>
                  <a:pt x="641839" y="975946"/>
                </a:cubicBezTo>
                <a:cubicBezTo>
                  <a:pt x="656430" y="954870"/>
                  <a:pt x="668216" y="931984"/>
                  <a:pt x="681404" y="910003"/>
                </a:cubicBezTo>
                <a:cubicBezTo>
                  <a:pt x="690196" y="918795"/>
                  <a:pt x="701026" y="925941"/>
                  <a:pt x="707781" y="936380"/>
                </a:cubicBezTo>
                <a:cubicBezTo>
                  <a:pt x="717400" y="951246"/>
                  <a:pt x="716528" y="972974"/>
                  <a:pt x="729762" y="984738"/>
                </a:cubicBezTo>
                <a:cubicBezTo>
                  <a:pt x="745017" y="998298"/>
                  <a:pt x="767862" y="999392"/>
                  <a:pt x="786912" y="1006719"/>
                </a:cubicBezTo>
                <a:cubicBezTo>
                  <a:pt x="814754" y="968619"/>
                  <a:pt x="848490" y="934193"/>
                  <a:pt x="870439" y="892419"/>
                </a:cubicBezTo>
                <a:cubicBezTo>
                  <a:pt x="894372" y="846868"/>
                  <a:pt x="904487" y="795281"/>
                  <a:pt x="923193" y="747346"/>
                </a:cubicBezTo>
                <a:cubicBezTo>
                  <a:pt x="927958" y="735136"/>
                  <a:pt x="934916" y="723899"/>
                  <a:pt x="940777" y="712176"/>
                </a:cubicBezTo>
                <a:cubicBezTo>
                  <a:pt x="959534" y="946649"/>
                  <a:pt x="938509" y="762015"/>
                  <a:pt x="971550" y="580292"/>
                </a:cubicBezTo>
                <a:cubicBezTo>
                  <a:pt x="974539" y="563853"/>
                  <a:pt x="980343" y="612531"/>
                  <a:pt x="984739" y="628650"/>
                </a:cubicBezTo>
                <a:cubicBezTo>
                  <a:pt x="1011116" y="571500"/>
                  <a:pt x="1033890" y="512546"/>
                  <a:pt x="1063869" y="457200"/>
                </a:cubicBezTo>
                <a:cubicBezTo>
                  <a:pt x="1072273" y="441684"/>
                  <a:pt x="1087032" y="404703"/>
                  <a:pt x="1099039" y="417634"/>
                </a:cubicBezTo>
                <a:cubicBezTo>
                  <a:pt x="1122509" y="442909"/>
                  <a:pt x="1113692" y="485042"/>
                  <a:pt x="1121019" y="518746"/>
                </a:cubicBezTo>
                <a:cubicBezTo>
                  <a:pt x="1230232" y="295357"/>
                  <a:pt x="1176151" y="381405"/>
                  <a:pt x="1266093" y="250580"/>
                </a:cubicBezTo>
                <a:cubicBezTo>
                  <a:pt x="1269024" y="312126"/>
                  <a:pt x="1215109" y="450163"/>
                  <a:pt x="1274885" y="435219"/>
                </a:cubicBezTo>
                <a:cubicBezTo>
                  <a:pt x="1343242" y="418130"/>
                  <a:pt x="1314742" y="300035"/>
                  <a:pt x="1336431" y="232996"/>
                </a:cubicBezTo>
                <a:cubicBezTo>
                  <a:pt x="1362921" y="151118"/>
                  <a:pt x="1359708" y="160063"/>
                  <a:pt x="1384789" y="109903"/>
                </a:cubicBezTo>
                <a:cubicBezTo>
                  <a:pt x="1383324" y="137745"/>
                  <a:pt x="1367042" y="168953"/>
                  <a:pt x="1380393" y="193430"/>
                </a:cubicBezTo>
                <a:cubicBezTo>
                  <a:pt x="1387852" y="207105"/>
                  <a:pt x="1402315" y="171079"/>
                  <a:pt x="1411166" y="158261"/>
                </a:cubicBezTo>
                <a:cubicBezTo>
                  <a:pt x="1523133" y="-3898"/>
                  <a:pt x="1457402" y="42445"/>
                  <a:pt x="1521069" y="0"/>
                </a:cubicBezTo>
                <a:cubicBezTo>
                  <a:pt x="1524000" y="71804"/>
                  <a:pt x="1519839" y="144250"/>
                  <a:pt x="1529862" y="215411"/>
                </a:cubicBezTo>
                <a:cubicBezTo>
                  <a:pt x="1534646" y="249379"/>
                  <a:pt x="1530828" y="309495"/>
                  <a:pt x="1565031" y="312126"/>
                </a:cubicBezTo>
                <a:cubicBezTo>
                  <a:pt x="1596571" y="314552"/>
                  <a:pt x="1576202" y="249536"/>
                  <a:pt x="1587012" y="219807"/>
                </a:cubicBezTo>
                <a:cubicBezTo>
                  <a:pt x="1588596" y="215452"/>
                  <a:pt x="1595804" y="216876"/>
                  <a:pt x="1600200" y="215411"/>
                </a:cubicBezTo>
                <a:cubicBezTo>
                  <a:pt x="1601665" y="246184"/>
                  <a:pt x="1598811" y="277470"/>
                  <a:pt x="1604596" y="307730"/>
                </a:cubicBezTo>
                <a:cubicBezTo>
                  <a:pt x="1617944" y="377548"/>
                  <a:pt x="1640376" y="445324"/>
                  <a:pt x="1657350" y="514350"/>
                </a:cubicBezTo>
                <a:cubicBezTo>
                  <a:pt x="1662360" y="534724"/>
                  <a:pt x="1666143" y="555381"/>
                  <a:pt x="1670539" y="575896"/>
                </a:cubicBezTo>
                <a:cubicBezTo>
                  <a:pt x="1679331" y="543657"/>
                  <a:pt x="1685183" y="510469"/>
                  <a:pt x="1696916" y="479180"/>
                </a:cubicBezTo>
                <a:cubicBezTo>
                  <a:pt x="1698771" y="474233"/>
                  <a:pt x="1707864" y="465603"/>
                  <a:pt x="1710104" y="470388"/>
                </a:cubicBezTo>
                <a:cubicBezTo>
                  <a:pt x="1869207" y="810292"/>
                  <a:pt x="1729917" y="574381"/>
                  <a:pt x="1841989" y="782515"/>
                </a:cubicBezTo>
                <a:cubicBezTo>
                  <a:pt x="1845463" y="788966"/>
                  <a:pt x="1850781" y="794238"/>
                  <a:pt x="1855177" y="800100"/>
                </a:cubicBezTo>
                <a:cubicBezTo>
                  <a:pt x="1866900" y="783981"/>
                  <a:pt x="1872312" y="743255"/>
                  <a:pt x="1890346" y="751742"/>
                </a:cubicBezTo>
                <a:cubicBezTo>
                  <a:pt x="1918222" y="764860"/>
                  <a:pt x="1917628" y="807016"/>
                  <a:pt x="1929912" y="835269"/>
                </a:cubicBezTo>
                <a:cubicBezTo>
                  <a:pt x="2003279" y="1004013"/>
                  <a:pt x="1948171" y="901294"/>
                  <a:pt x="2013439" y="1015511"/>
                </a:cubicBezTo>
                <a:cubicBezTo>
                  <a:pt x="2017835" y="1014046"/>
                  <a:pt x="2024555" y="1015260"/>
                  <a:pt x="2026627" y="1011115"/>
                </a:cubicBezTo>
                <a:cubicBezTo>
                  <a:pt x="2034099" y="996171"/>
                  <a:pt x="2033332" y="947358"/>
                  <a:pt x="2039816" y="962757"/>
                </a:cubicBezTo>
                <a:cubicBezTo>
                  <a:pt x="2161339" y="1251372"/>
                  <a:pt x="2034195" y="1115398"/>
                  <a:pt x="2123343" y="1204546"/>
                </a:cubicBezTo>
                <a:cubicBezTo>
                  <a:pt x="2135066" y="1144465"/>
                  <a:pt x="2143929" y="1083755"/>
                  <a:pt x="2158512" y="1024303"/>
                </a:cubicBezTo>
                <a:cubicBezTo>
                  <a:pt x="2163050" y="1005802"/>
                  <a:pt x="2162012" y="976170"/>
                  <a:pt x="2180493" y="971550"/>
                </a:cubicBezTo>
                <a:cubicBezTo>
                  <a:pt x="2199829" y="966716"/>
                  <a:pt x="2212731" y="994996"/>
                  <a:pt x="2228850" y="1006719"/>
                </a:cubicBezTo>
                <a:cubicBezTo>
                  <a:pt x="2264019" y="981807"/>
                  <a:pt x="2302146" y="960617"/>
                  <a:pt x="2334358" y="931984"/>
                </a:cubicBezTo>
                <a:cubicBezTo>
                  <a:pt x="2355397" y="913283"/>
                  <a:pt x="2368411" y="845003"/>
                  <a:pt x="2387112" y="866042"/>
                </a:cubicBezTo>
                <a:cubicBezTo>
                  <a:pt x="2429637" y="913883"/>
                  <a:pt x="2419625" y="989956"/>
                  <a:pt x="2439866" y="1050680"/>
                </a:cubicBezTo>
                <a:cubicBezTo>
                  <a:pt x="2453376" y="1091210"/>
                  <a:pt x="2472104" y="1129811"/>
                  <a:pt x="2488223" y="1169376"/>
                </a:cubicBezTo>
                <a:cubicBezTo>
                  <a:pt x="2499860" y="1128649"/>
                  <a:pt x="2504463" y="1108188"/>
                  <a:pt x="2527789" y="1063869"/>
                </a:cubicBezTo>
                <a:cubicBezTo>
                  <a:pt x="2530250" y="1059194"/>
                  <a:pt x="2536581" y="1058007"/>
                  <a:pt x="2540977" y="1055076"/>
                </a:cubicBezTo>
                <a:cubicBezTo>
                  <a:pt x="2551235" y="1077057"/>
                  <a:pt x="2556330" y="1102295"/>
                  <a:pt x="2571750" y="1121019"/>
                </a:cubicBezTo>
                <a:cubicBezTo>
                  <a:pt x="2600192" y="1155556"/>
                  <a:pt x="2662321" y="1089947"/>
                  <a:pt x="2668466" y="1085850"/>
                </a:cubicBezTo>
                <a:cubicBezTo>
                  <a:pt x="2677258" y="1074127"/>
                  <a:pt x="2681913" y="1043784"/>
                  <a:pt x="2694843" y="1050680"/>
                </a:cubicBezTo>
                <a:cubicBezTo>
                  <a:pt x="2718579" y="1063339"/>
                  <a:pt x="2717187" y="1100353"/>
                  <a:pt x="2734408" y="1121019"/>
                </a:cubicBezTo>
                <a:cubicBezTo>
                  <a:pt x="2754352" y="1144953"/>
                  <a:pt x="2781300" y="1162050"/>
                  <a:pt x="2804746" y="1182565"/>
                </a:cubicBezTo>
                <a:cubicBezTo>
                  <a:pt x="2842846" y="1150327"/>
                  <a:pt x="2887965" y="1124900"/>
                  <a:pt x="2919046" y="1085850"/>
                </a:cubicBezTo>
                <a:cubicBezTo>
                  <a:pt x="2946393" y="1051491"/>
                  <a:pt x="2932932" y="974677"/>
                  <a:pt x="2976196" y="967153"/>
                </a:cubicBezTo>
                <a:cubicBezTo>
                  <a:pt x="3012404" y="960856"/>
                  <a:pt x="3002803" y="1035869"/>
                  <a:pt x="3020158" y="1068265"/>
                </a:cubicBezTo>
                <a:cubicBezTo>
                  <a:pt x="3046860" y="1118109"/>
                  <a:pt x="3078773" y="1164980"/>
                  <a:pt x="3108081" y="1213338"/>
                </a:cubicBezTo>
                <a:cubicBezTo>
                  <a:pt x="3186767" y="1089687"/>
                  <a:pt x="3085917" y="1253269"/>
                  <a:pt x="3217985" y="989134"/>
                </a:cubicBezTo>
                <a:cubicBezTo>
                  <a:pt x="3237656" y="949792"/>
                  <a:pt x="3261946" y="912934"/>
                  <a:pt x="3283927" y="874834"/>
                </a:cubicBezTo>
                <a:cubicBezTo>
                  <a:pt x="3295650" y="908538"/>
                  <a:pt x="3304388" y="943433"/>
                  <a:pt x="3319096" y="975946"/>
                </a:cubicBezTo>
                <a:cubicBezTo>
                  <a:pt x="3332356" y="1005258"/>
                  <a:pt x="3352673" y="1030897"/>
                  <a:pt x="3367454" y="1059473"/>
                </a:cubicBezTo>
                <a:cubicBezTo>
                  <a:pt x="3376507" y="1076976"/>
                  <a:pt x="3383059" y="1097493"/>
                  <a:pt x="3389435" y="1116623"/>
                </a:cubicBezTo>
                <a:cubicBezTo>
                  <a:pt x="3399693" y="1112227"/>
                  <a:pt x="3411610" y="1110549"/>
                  <a:pt x="3420208" y="1103434"/>
                </a:cubicBezTo>
                <a:cubicBezTo>
                  <a:pt x="3530035" y="1012542"/>
                  <a:pt x="3487750" y="974649"/>
                  <a:pt x="3534508" y="1033096"/>
                </a:cubicBezTo>
                <a:cubicBezTo>
                  <a:pt x="3540370" y="1062404"/>
                  <a:pt x="3538727" y="1094286"/>
                  <a:pt x="3552093" y="1121019"/>
                </a:cubicBezTo>
                <a:cubicBezTo>
                  <a:pt x="3556864" y="1130561"/>
                  <a:pt x="3575518" y="1137545"/>
                  <a:pt x="3582866" y="1129811"/>
                </a:cubicBezTo>
                <a:cubicBezTo>
                  <a:pt x="3608158" y="1103187"/>
                  <a:pt x="3618035" y="1065334"/>
                  <a:pt x="3635619" y="1033096"/>
                </a:cubicBezTo>
                <a:cubicBezTo>
                  <a:pt x="3641481" y="1036027"/>
                  <a:pt x="3647702" y="1045448"/>
                  <a:pt x="3653204" y="1041888"/>
                </a:cubicBezTo>
                <a:cubicBezTo>
                  <a:pt x="3702036" y="1010291"/>
                  <a:pt x="3742730" y="936173"/>
                  <a:pt x="3771900" y="892419"/>
                </a:cubicBezTo>
                <a:cubicBezTo>
                  <a:pt x="3789485" y="905607"/>
                  <a:pt x="3803939" y="924634"/>
                  <a:pt x="3824654" y="931984"/>
                </a:cubicBezTo>
                <a:cubicBezTo>
                  <a:pt x="3851038" y="941346"/>
                  <a:pt x="3882750" y="952482"/>
                  <a:pt x="3908181" y="940776"/>
                </a:cubicBezTo>
                <a:cubicBezTo>
                  <a:pt x="4020570" y="889041"/>
                  <a:pt x="4062927" y="843181"/>
                  <a:pt x="4132385" y="773723"/>
                </a:cubicBezTo>
                <a:cubicBezTo>
                  <a:pt x="4155167" y="819287"/>
                  <a:pt x="4168993" y="840721"/>
                  <a:pt x="4180743" y="892419"/>
                </a:cubicBezTo>
                <a:cubicBezTo>
                  <a:pt x="4183016" y="902422"/>
                  <a:pt x="4180743" y="912934"/>
                  <a:pt x="4180743" y="9231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86E8389-533E-412E-C2D9-B122D2AEB5EF}"/>
              </a:ext>
            </a:extLst>
          </p:cNvPr>
          <p:cNvSpPr/>
          <p:nvPr/>
        </p:nvSpPr>
        <p:spPr>
          <a:xfrm>
            <a:off x="4559911" y="910003"/>
            <a:ext cx="3136315" cy="910004"/>
          </a:xfrm>
          <a:custGeom>
            <a:avLst/>
            <a:gdLst>
              <a:gd name="connsiteX0" fmla="*/ 0 w 4181753"/>
              <a:gd name="connsiteY0" fmla="*/ 1077057 h 1213338"/>
              <a:gd name="connsiteX1" fmla="*/ 17585 w 4181753"/>
              <a:gd name="connsiteY1" fmla="*/ 958361 h 1213338"/>
              <a:gd name="connsiteX2" fmla="*/ 39566 w 4181753"/>
              <a:gd name="connsiteY2" fmla="*/ 931984 h 1213338"/>
              <a:gd name="connsiteX3" fmla="*/ 70339 w 4181753"/>
              <a:gd name="connsiteY3" fmla="*/ 874834 h 1213338"/>
              <a:gd name="connsiteX4" fmla="*/ 87923 w 4181753"/>
              <a:gd name="connsiteY4" fmla="*/ 870438 h 1213338"/>
              <a:gd name="connsiteX5" fmla="*/ 101112 w 4181753"/>
              <a:gd name="connsiteY5" fmla="*/ 1011115 h 1213338"/>
              <a:gd name="connsiteX6" fmla="*/ 184639 w 4181753"/>
              <a:gd name="connsiteY6" fmla="*/ 866042 h 1213338"/>
              <a:gd name="connsiteX7" fmla="*/ 197827 w 4181753"/>
              <a:gd name="connsiteY7" fmla="*/ 844061 h 1213338"/>
              <a:gd name="connsiteX8" fmla="*/ 219808 w 4181753"/>
              <a:gd name="connsiteY8" fmla="*/ 940776 h 1213338"/>
              <a:gd name="connsiteX9" fmla="*/ 237393 w 4181753"/>
              <a:gd name="connsiteY9" fmla="*/ 1063869 h 1213338"/>
              <a:gd name="connsiteX10" fmla="*/ 263769 w 4181753"/>
              <a:gd name="connsiteY10" fmla="*/ 953965 h 1213338"/>
              <a:gd name="connsiteX11" fmla="*/ 303335 w 4181753"/>
              <a:gd name="connsiteY11" fmla="*/ 866042 h 1213338"/>
              <a:gd name="connsiteX12" fmla="*/ 316523 w 4181753"/>
              <a:gd name="connsiteY12" fmla="*/ 945173 h 1213338"/>
              <a:gd name="connsiteX13" fmla="*/ 320919 w 4181753"/>
              <a:gd name="connsiteY13" fmla="*/ 984738 h 1213338"/>
              <a:gd name="connsiteX14" fmla="*/ 334108 w 4181753"/>
              <a:gd name="connsiteY14" fmla="*/ 993530 h 1213338"/>
              <a:gd name="connsiteX15" fmla="*/ 378069 w 4181753"/>
              <a:gd name="connsiteY15" fmla="*/ 958361 h 1213338"/>
              <a:gd name="connsiteX16" fmla="*/ 448408 w 4181753"/>
              <a:gd name="connsiteY16" fmla="*/ 1134207 h 1213338"/>
              <a:gd name="connsiteX17" fmla="*/ 474785 w 4181753"/>
              <a:gd name="connsiteY17" fmla="*/ 1033096 h 1213338"/>
              <a:gd name="connsiteX18" fmla="*/ 531935 w 4181753"/>
              <a:gd name="connsiteY18" fmla="*/ 1125415 h 1213338"/>
              <a:gd name="connsiteX19" fmla="*/ 589085 w 4181753"/>
              <a:gd name="connsiteY19" fmla="*/ 1046284 h 1213338"/>
              <a:gd name="connsiteX20" fmla="*/ 602273 w 4181753"/>
              <a:gd name="connsiteY20" fmla="*/ 1024303 h 1213338"/>
              <a:gd name="connsiteX21" fmla="*/ 641839 w 4181753"/>
              <a:gd name="connsiteY21" fmla="*/ 975946 h 1213338"/>
              <a:gd name="connsiteX22" fmla="*/ 681404 w 4181753"/>
              <a:gd name="connsiteY22" fmla="*/ 910003 h 1213338"/>
              <a:gd name="connsiteX23" fmla="*/ 707781 w 4181753"/>
              <a:gd name="connsiteY23" fmla="*/ 936380 h 1213338"/>
              <a:gd name="connsiteX24" fmla="*/ 729762 w 4181753"/>
              <a:gd name="connsiteY24" fmla="*/ 984738 h 1213338"/>
              <a:gd name="connsiteX25" fmla="*/ 786912 w 4181753"/>
              <a:gd name="connsiteY25" fmla="*/ 1006719 h 1213338"/>
              <a:gd name="connsiteX26" fmla="*/ 870439 w 4181753"/>
              <a:gd name="connsiteY26" fmla="*/ 892419 h 1213338"/>
              <a:gd name="connsiteX27" fmla="*/ 923193 w 4181753"/>
              <a:gd name="connsiteY27" fmla="*/ 747346 h 1213338"/>
              <a:gd name="connsiteX28" fmla="*/ 940777 w 4181753"/>
              <a:gd name="connsiteY28" fmla="*/ 712176 h 1213338"/>
              <a:gd name="connsiteX29" fmla="*/ 971550 w 4181753"/>
              <a:gd name="connsiteY29" fmla="*/ 580292 h 1213338"/>
              <a:gd name="connsiteX30" fmla="*/ 984739 w 4181753"/>
              <a:gd name="connsiteY30" fmla="*/ 628650 h 1213338"/>
              <a:gd name="connsiteX31" fmla="*/ 1063869 w 4181753"/>
              <a:gd name="connsiteY31" fmla="*/ 457200 h 1213338"/>
              <a:gd name="connsiteX32" fmla="*/ 1099039 w 4181753"/>
              <a:gd name="connsiteY32" fmla="*/ 417634 h 1213338"/>
              <a:gd name="connsiteX33" fmla="*/ 1121019 w 4181753"/>
              <a:gd name="connsiteY33" fmla="*/ 518746 h 1213338"/>
              <a:gd name="connsiteX34" fmla="*/ 1266093 w 4181753"/>
              <a:gd name="connsiteY34" fmla="*/ 250580 h 1213338"/>
              <a:gd name="connsiteX35" fmla="*/ 1274885 w 4181753"/>
              <a:gd name="connsiteY35" fmla="*/ 435219 h 1213338"/>
              <a:gd name="connsiteX36" fmla="*/ 1336431 w 4181753"/>
              <a:gd name="connsiteY36" fmla="*/ 232996 h 1213338"/>
              <a:gd name="connsiteX37" fmla="*/ 1384789 w 4181753"/>
              <a:gd name="connsiteY37" fmla="*/ 109903 h 1213338"/>
              <a:gd name="connsiteX38" fmla="*/ 1380393 w 4181753"/>
              <a:gd name="connsiteY38" fmla="*/ 193430 h 1213338"/>
              <a:gd name="connsiteX39" fmla="*/ 1411166 w 4181753"/>
              <a:gd name="connsiteY39" fmla="*/ 158261 h 1213338"/>
              <a:gd name="connsiteX40" fmla="*/ 1521069 w 4181753"/>
              <a:gd name="connsiteY40" fmla="*/ 0 h 1213338"/>
              <a:gd name="connsiteX41" fmla="*/ 1529862 w 4181753"/>
              <a:gd name="connsiteY41" fmla="*/ 215411 h 1213338"/>
              <a:gd name="connsiteX42" fmla="*/ 1565031 w 4181753"/>
              <a:gd name="connsiteY42" fmla="*/ 312126 h 1213338"/>
              <a:gd name="connsiteX43" fmla="*/ 1587012 w 4181753"/>
              <a:gd name="connsiteY43" fmla="*/ 219807 h 1213338"/>
              <a:gd name="connsiteX44" fmla="*/ 1600200 w 4181753"/>
              <a:gd name="connsiteY44" fmla="*/ 215411 h 1213338"/>
              <a:gd name="connsiteX45" fmla="*/ 1604596 w 4181753"/>
              <a:gd name="connsiteY45" fmla="*/ 307730 h 1213338"/>
              <a:gd name="connsiteX46" fmla="*/ 1657350 w 4181753"/>
              <a:gd name="connsiteY46" fmla="*/ 514350 h 1213338"/>
              <a:gd name="connsiteX47" fmla="*/ 1670539 w 4181753"/>
              <a:gd name="connsiteY47" fmla="*/ 575896 h 1213338"/>
              <a:gd name="connsiteX48" fmla="*/ 1696916 w 4181753"/>
              <a:gd name="connsiteY48" fmla="*/ 479180 h 1213338"/>
              <a:gd name="connsiteX49" fmla="*/ 1710104 w 4181753"/>
              <a:gd name="connsiteY49" fmla="*/ 470388 h 1213338"/>
              <a:gd name="connsiteX50" fmla="*/ 1841989 w 4181753"/>
              <a:gd name="connsiteY50" fmla="*/ 782515 h 1213338"/>
              <a:gd name="connsiteX51" fmla="*/ 1855177 w 4181753"/>
              <a:gd name="connsiteY51" fmla="*/ 800100 h 1213338"/>
              <a:gd name="connsiteX52" fmla="*/ 1890346 w 4181753"/>
              <a:gd name="connsiteY52" fmla="*/ 751742 h 1213338"/>
              <a:gd name="connsiteX53" fmla="*/ 1929912 w 4181753"/>
              <a:gd name="connsiteY53" fmla="*/ 835269 h 1213338"/>
              <a:gd name="connsiteX54" fmla="*/ 2013439 w 4181753"/>
              <a:gd name="connsiteY54" fmla="*/ 1015511 h 1213338"/>
              <a:gd name="connsiteX55" fmla="*/ 2026627 w 4181753"/>
              <a:gd name="connsiteY55" fmla="*/ 1011115 h 1213338"/>
              <a:gd name="connsiteX56" fmla="*/ 2039816 w 4181753"/>
              <a:gd name="connsiteY56" fmla="*/ 962757 h 1213338"/>
              <a:gd name="connsiteX57" fmla="*/ 2123343 w 4181753"/>
              <a:gd name="connsiteY57" fmla="*/ 1204546 h 1213338"/>
              <a:gd name="connsiteX58" fmla="*/ 2158512 w 4181753"/>
              <a:gd name="connsiteY58" fmla="*/ 1024303 h 1213338"/>
              <a:gd name="connsiteX59" fmla="*/ 2180493 w 4181753"/>
              <a:gd name="connsiteY59" fmla="*/ 971550 h 1213338"/>
              <a:gd name="connsiteX60" fmla="*/ 2228850 w 4181753"/>
              <a:gd name="connsiteY60" fmla="*/ 1006719 h 1213338"/>
              <a:gd name="connsiteX61" fmla="*/ 2334358 w 4181753"/>
              <a:gd name="connsiteY61" fmla="*/ 931984 h 1213338"/>
              <a:gd name="connsiteX62" fmla="*/ 2387112 w 4181753"/>
              <a:gd name="connsiteY62" fmla="*/ 866042 h 1213338"/>
              <a:gd name="connsiteX63" fmla="*/ 2439866 w 4181753"/>
              <a:gd name="connsiteY63" fmla="*/ 1050680 h 1213338"/>
              <a:gd name="connsiteX64" fmla="*/ 2488223 w 4181753"/>
              <a:gd name="connsiteY64" fmla="*/ 1169376 h 1213338"/>
              <a:gd name="connsiteX65" fmla="*/ 2527789 w 4181753"/>
              <a:gd name="connsiteY65" fmla="*/ 1063869 h 1213338"/>
              <a:gd name="connsiteX66" fmla="*/ 2540977 w 4181753"/>
              <a:gd name="connsiteY66" fmla="*/ 1055076 h 1213338"/>
              <a:gd name="connsiteX67" fmla="*/ 2571750 w 4181753"/>
              <a:gd name="connsiteY67" fmla="*/ 1121019 h 1213338"/>
              <a:gd name="connsiteX68" fmla="*/ 2668466 w 4181753"/>
              <a:gd name="connsiteY68" fmla="*/ 1085850 h 1213338"/>
              <a:gd name="connsiteX69" fmla="*/ 2694843 w 4181753"/>
              <a:gd name="connsiteY69" fmla="*/ 1050680 h 1213338"/>
              <a:gd name="connsiteX70" fmla="*/ 2734408 w 4181753"/>
              <a:gd name="connsiteY70" fmla="*/ 1121019 h 1213338"/>
              <a:gd name="connsiteX71" fmla="*/ 2804746 w 4181753"/>
              <a:gd name="connsiteY71" fmla="*/ 1182565 h 1213338"/>
              <a:gd name="connsiteX72" fmla="*/ 2919046 w 4181753"/>
              <a:gd name="connsiteY72" fmla="*/ 1085850 h 1213338"/>
              <a:gd name="connsiteX73" fmla="*/ 2976196 w 4181753"/>
              <a:gd name="connsiteY73" fmla="*/ 967153 h 1213338"/>
              <a:gd name="connsiteX74" fmla="*/ 3020158 w 4181753"/>
              <a:gd name="connsiteY74" fmla="*/ 1068265 h 1213338"/>
              <a:gd name="connsiteX75" fmla="*/ 3108081 w 4181753"/>
              <a:gd name="connsiteY75" fmla="*/ 1213338 h 1213338"/>
              <a:gd name="connsiteX76" fmla="*/ 3217985 w 4181753"/>
              <a:gd name="connsiteY76" fmla="*/ 989134 h 1213338"/>
              <a:gd name="connsiteX77" fmla="*/ 3283927 w 4181753"/>
              <a:gd name="connsiteY77" fmla="*/ 874834 h 1213338"/>
              <a:gd name="connsiteX78" fmla="*/ 3319096 w 4181753"/>
              <a:gd name="connsiteY78" fmla="*/ 975946 h 1213338"/>
              <a:gd name="connsiteX79" fmla="*/ 3367454 w 4181753"/>
              <a:gd name="connsiteY79" fmla="*/ 1059473 h 1213338"/>
              <a:gd name="connsiteX80" fmla="*/ 3389435 w 4181753"/>
              <a:gd name="connsiteY80" fmla="*/ 1116623 h 1213338"/>
              <a:gd name="connsiteX81" fmla="*/ 3420208 w 4181753"/>
              <a:gd name="connsiteY81" fmla="*/ 1103434 h 1213338"/>
              <a:gd name="connsiteX82" fmla="*/ 3534508 w 4181753"/>
              <a:gd name="connsiteY82" fmla="*/ 1033096 h 1213338"/>
              <a:gd name="connsiteX83" fmla="*/ 3552093 w 4181753"/>
              <a:gd name="connsiteY83" fmla="*/ 1121019 h 1213338"/>
              <a:gd name="connsiteX84" fmla="*/ 3582866 w 4181753"/>
              <a:gd name="connsiteY84" fmla="*/ 1129811 h 1213338"/>
              <a:gd name="connsiteX85" fmla="*/ 3635619 w 4181753"/>
              <a:gd name="connsiteY85" fmla="*/ 1033096 h 1213338"/>
              <a:gd name="connsiteX86" fmla="*/ 3653204 w 4181753"/>
              <a:gd name="connsiteY86" fmla="*/ 1041888 h 1213338"/>
              <a:gd name="connsiteX87" fmla="*/ 3771900 w 4181753"/>
              <a:gd name="connsiteY87" fmla="*/ 892419 h 1213338"/>
              <a:gd name="connsiteX88" fmla="*/ 3824654 w 4181753"/>
              <a:gd name="connsiteY88" fmla="*/ 931984 h 1213338"/>
              <a:gd name="connsiteX89" fmla="*/ 3908181 w 4181753"/>
              <a:gd name="connsiteY89" fmla="*/ 940776 h 1213338"/>
              <a:gd name="connsiteX90" fmla="*/ 4132385 w 4181753"/>
              <a:gd name="connsiteY90" fmla="*/ 773723 h 1213338"/>
              <a:gd name="connsiteX91" fmla="*/ 4180743 w 4181753"/>
              <a:gd name="connsiteY91" fmla="*/ 892419 h 1213338"/>
              <a:gd name="connsiteX92" fmla="*/ 4180743 w 4181753"/>
              <a:gd name="connsiteY92" fmla="*/ 923192 h 121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4181753" h="1213338">
                <a:moveTo>
                  <a:pt x="0" y="1077057"/>
                </a:moveTo>
                <a:cubicBezTo>
                  <a:pt x="3013" y="1022823"/>
                  <a:pt x="-2825" y="1002582"/>
                  <a:pt x="17585" y="958361"/>
                </a:cubicBezTo>
                <a:cubicBezTo>
                  <a:pt x="22066" y="948653"/>
                  <a:pt x="31924" y="939625"/>
                  <a:pt x="39566" y="931984"/>
                </a:cubicBezTo>
                <a:cubicBezTo>
                  <a:pt x="47040" y="909561"/>
                  <a:pt x="50156" y="897036"/>
                  <a:pt x="70339" y="874834"/>
                </a:cubicBezTo>
                <a:cubicBezTo>
                  <a:pt x="74403" y="870363"/>
                  <a:pt x="82062" y="871903"/>
                  <a:pt x="87923" y="870438"/>
                </a:cubicBezTo>
                <a:cubicBezTo>
                  <a:pt x="88331" y="876558"/>
                  <a:pt x="96186" y="1011115"/>
                  <a:pt x="101112" y="1011115"/>
                </a:cubicBezTo>
                <a:cubicBezTo>
                  <a:pt x="127610" y="1011115"/>
                  <a:pt x="176066" y="884046"/>
                  <a:pt x="184639" y="866042"/>
                </a:cubicBezTo>
                <a:cubicBezTo>
                  <a:pt x="188313" y="858327"/>
                  <a:pt x="193431" y="851388"/>
                  <a:pt x="197827" y="844061"/>
                </a:cubicBezTo>
                <a:cubicBezTo>
                  <a:pt x="205154" y="876299"/>
                  <a:pt x="213951" y="908238"/>
                  <a:pt x="219808" y="940776"/>
                </a:cubicBezTo>
                <a:cubicBezTo>
                  <a:pt x="227151" y="981568"/>
                  <a:pt x="197694" y="1051959"/>
                  <a:pt x="237393" y="1063869"/>
                </a:cubicBezTo>
                <a:cubicBezTo>
                  <a:pt x="273479" y="1074695"/>
                  <a:pt x="251855" y="989707"/>
                  <a:pt x="263769" y="953965"/>
                </a:cubicBezTo>
                <a:cubicBezTo>
                  <a:pt x="273932" y="923476"/>
                  <a:pt x="290146" y="895350"/>
                  <a:pt x="303335" y="866042"/>
                </a:cubicBezTo>
                <a:cubicBezTo>
                  <a:pt x="307731" y="892419"/>
                  <a:pt x="312604" y="918721"/>
                  <a:pt x="316523" y="945173"/>
                </a:cubicBezTo>
                <a:cubicBezTo>
                  <a:pt x="318468" y="958299"/>
                  <a:pt x="316384" y="972267"/>
                  <a:pt x="320919" y="984738"/>
                </a:cubicBezTo>
                <a:cubicBezTo>
                  <a:pt x="322725" y="989703"/>
                  <a:pt x="329712" y="990599"/>
                  <a:pt x="334108" y="993530"/>
                </a:cubicBezTo>
                <a:cubicBezTo>
                  <a:pt x="348762" y="981807"/>
                  <a:pt x="366235" y="943797"/>
                  <a:pt x="378069" y="958361"/>
                </a:cubicBezTo>
                <a:cubicBezTo>
                  <a:pt x="417879" y="1007358"/>
                  <a:pt x="448408" y="1134207"/>
                  <a:pt x="448408" y="1134207"/>
                </a:cubicBezTo>
                <a:cubicBezTo>
                  <a:pt x="457200" y="1100503"/>
                  <a:pt x="440145" y="1036742"/>
                  <a:pt x="474785" y="1033096"/>
                </a:cubicBezTo>
                <a:cubicBezTo>
                  <a:pt x="510778" y="1029307"/>
                  <a:pt x="495981" y="1121267"/>
                  <a:pt x="531935" y="1125415"/>
                </a:cubicBezTo>
                <a:cubicBezTo>
                  <a:pt x="564257" y="1129144"/>
                  <a:pt x="570504" y="1072994"/>
                  <a:pt x="589085" y="1046284"/>
                </a:cubicBezTo>
                <a:cubicBezTo>
                  <a:pt x="593964" y="1039270"/>
                  <a:pt x="597146" y="1031139"/>
                  <a:pt x="602273" y="1024303"/>
                </a:cubicBezTo>
                <a:cubicBezTo>
                  <a:pt x="614769" y="1007641"/>
                  <a:pt x="629984" y="993070"/>
                  <a:pt x="641839" y="975946"/>
                </a:cubicBezTo>
                <a:cubicBezTo>
                  <a:pt x="656430" y="954870"/>
                  <a:pt x="668216" y="931984"/>
                  <a:pt x="681404" y="910003"/>
                </a:cubicBezTo>
                <a:cubicBezTo>
                  <a:pt x="690196" y="918795"/>
                  <a:pt x="701026" y="925941"/>
                  <a:pt x="707781" y="936380"/>
                </a:cubicBezTo>
                <a:cubicBezTo>
                  <a:pt x="717400" y="951246"/>
                  <a:pt x="716528" y="972974"/>
                  <a:pt x="729762" y="984738"/>
                </a:cubicBezTo>
                <a:cubicBezTo>
                  <a:pt x="745017" y="998298"/>
                  <a:pt x="767862" y="999392"/>
                  <a:pt x="786912" y="1006719"/>
                </a:cubicBezTo>
                <a:cubicBezTo>
                  <a:pt x="814754" y="968619"/>
                  <a:pt x="848490" y="934193"/>
                  <a:pt x="870439" y="892419"/>
                </a:cubicBezTo>
                <a:cubicBezTo>
                  <a:pt x="894372" y="846868"/>
                  <a:pt x="904487" y="795281"/>
                  <a:pt x="923193" y="747346"/>
                </a:cubicBezTo>
                <a:cubicBezTo>
                  <a:pt x="927958" y="735136"/>
                  <a:pt x="934916" y="723899"/>
                  <a:pt x="940777" y="712176"/>
                </a:cubicBezTo>
                <a:cubicBezTo>
                  <a:pt x="959534" y="946649"/>
                  <a:pt x="938509" y="762015"/>
                  <a:pt x="971550" y="580292"/>
                </a:cubicBezTo>
                <a:cubicBezTo>
                  <a:pt x="974539" y="563853"/>
                  <a:pt x="980343" y="612531"/>
                  <a:pt x="984739" y="628650"/>
                </a:cubicBezTo>
                <a:cubicBezTo>
                  <a:pt x="1011116" y="571500"/>
                  <a:pt x="1033890" y="512546"/>
                  <a:pt x="1063869" y="457200"/>
                </a:cubicBezTo>
                <a:cubicBezTo>
                  <a:pt x="1072273" y="441684"/>
                  <a:pt x="1087032" y="404703"/>
                  <a:pt x="1099039" y="417634"/>
                </a:cubicBezTo>
                <a:cubicBezTo>
                  <a:pt x="1122509" y="442909"/>
                  <a:pt x="1113692" y="485042"/>
                  <a:pt x="1121019" y="518746"/>
                </a:cubicBezTo>
                <a:cubicBezTo>
                  <a:pt x="1230232" y="295357"/>
                  <a:pt x="1176151" y="381405"/>
                  <a:pt x="1266093" y="250580"/>
                </a:cubicBezTo>
                <a:cubicBezTo>
                  <a:pt x="1269024" y="312126"/>
                  <a:pt x="1215109" y="450163"/>
                  <a:pt x="1274885" y="435219"/>
                </a:cubicBezTo>
                <a:cubicBezTo>
                  <a:pt x="1343242" y="418130"/>
                  <a:pt x="1314742" y="300035"/>
                  <a:pt x="1336431" y="232996"/>
                </a:cubicBezTo>
                <a:cubicBezTo>
                  <a:pt x="1362921" y="151118"/>
                  <a:pt x="1359708" y="160063"/>
                  <a:pt x="1384789" y="109903"/>
                </a:cubicBezTo>
                <a:cubicBezTo>
                  <a:pt x="1383324" y="137745"/>
                  <a:pt x="1367042" y="168953"/>
                  <a:pt x="1380393" y="193430"/>
                </a:cubicBezTo>
                <a:cubicBezTo>
                  <a:pt x="1387852" y="207105"/>
                  <a:pt x="1402315" y="171079"/>
                  <a:pt x="1411166" y="158261"/>
                </a:cubicBezTo>
                <a:cubicBezTo>
                  <a:pt x="1523133" y="-3898"/>
                  <a:pt x="1457402" y="42445"/>
                  <a:pt x="1521069" y="0"/>
                </a:cubicBezTo>
                <a:cubicBezTo>
                  <a:pt x="1524000" y="71804"/>
                  <a:pt x="1519839" y="144250"/>
                  <a:pt x="1529862" y="215411"/>
                </a:cubicBezTo>
                <a:cubicBezTo>
                  <a:pt x="1534646" y="249379"/>
                  <a:pt x="1530828" y="309495"/>
                  <a:pt x="1565031" y="312126"/>
                </a:cubicBezTo>
                <a:cubicBezTo>
                  <a:pt x="1596571" y="314552"/>
                  <a:pt x="1576202" y="249536"/>
                  <a:pt x="1587012" y="219807"/>
                </a:cubicBezTo>
                <a:cubicBezTo>
                  <a:pt x="1588596" y="215452"/>
                  <a:pt x="1595804" y="216876"/>
                  <a:pt x="1600200" y="215411"/>
                </a:cubicBezTo>
                <a:cubicBezTo>
                  <a:pt x="1601665" y="246184"/>
                  <a:pt x="1598811" y="277470"/>
                  <a:pt x="1604596" y="307730"/>
                </a:cubicBezTo>
                <a:cubicBezTo>
                  <a:pt x="1617944" y="377548"/>
                  <a:pt x="1640376" y="445324"/>
                  <a:pt x="1657350" y="514350"/>
                </a:cubicBezTo>
                <a:cubicBezTo>
                  <a:pt x="1662360" y="534724"/>
                  <a:pt x="1666143" y="555381"/>
                  <a:pt x="1670539" y="575896"/>
                </a:cubicBezTo>
                <a:cubicBezTo>
                  <a:pt x="1679331" y="543657"/>
                  <a:pt x="1685183" y="510469"/>
                  <a:pt x="1696916" y="479180"/>
                </a:cubicBezTo>
                <a:cubicBezTo>
                  <a:pt x="1698771" y="474233"/>
                  <a:pt x="1707864" y="465603"/>
                  <a:pt x="1710104" y="470388"/>
                </a:cubicBezTo>
                <a:cubicBezTo>
                  <a:pt x="1869207" y="810292"/>
                  <a:pt x="1729917" y="574381"/>
                  <a:pt x="1841989" y="782515"/>
                </a:cubicBezTo>
                <a:cubicBezTo>
                  <a:pt x="1845463" y="788966"/>
                  <a:pt x="1850781" y="794238"/>
                  <a:pt x="1855177" y="800100"/>
                </a:cubicBezTo>
                <a:cubicBezTo>
                  <a:pt x="1866900" y="783981"/>
                  <a:pt x="1872312" y="743255"/>
                  <a:pt x="1890346" y="751742"/>
                </a:cubicBezTo>
                <a:cubicBezTo>
                  <a:pt x="1918222" y="764860"/>
                  <a:pt x="1917628" y="807016"/>
                  <a:pt x="1929912" y="835269"/>
                </a:cubicBezTo>
                <a:cubicBezTo>
                  <a:pt x="2003279" y="1004013"/>
                  <a:pt x="1948171" y="901294"/>
                  <a:pt x="2013439" y="1015511"/>
                </a:cubicBezTo>
                <a:cubicBezTo>
                  <a:pt x="2017835" y="1014046"/>
                  <a:pt x="2024555" y="1015260"/>
                  <a:pt x="2026627" y="1011115"/>
                </a:cubicBezTo>
                <a:cubicBezTo>
                  <a:pt x="2034099" y="996171"/>
                  <a:pt x="2033332" y="947358"/>
                  <a:pt x="2039816" y="962757"/>
                </a:cubicBezTo>
                <a:cubicBezTo>
                  <a:pt x="2161339" y="1251372"/>
                  <a:pt x="2034195" y="1115398"/>
                  <a:pt x="2123343" y="1204546"/>
                </a:cubicBezTo>
                <a:cubicBezTo>
                  <a:pt x="2135066" y="1144465"/>
                  <a:pt x="2143929" y="1083755"/>
                  <a:pt x="2158512" y="1024303"/>
                </a:cubicBezTo>
                <a:cubicBezTo>
                  <a:pt x="2163050" y="1005802"/>
                  <a:pt x="2162012" y="976170"/>
                  <a:pt x="2180493" y="971550"/>
                </a:cubicBezTo>
                <a:cubicBezTo>
                  <a:pt x="2199829" y="966716"/>
                  <a:pt x="2212731" y="994996"/>
                  <a:pt x="2228850" y="1006719"/>
                </a:cubicBezTo>
                <a:cubicBezTo>
                  <a:pt x="2264019" y="981807"/>
                  <a:pt x="2302146" y="960617"/>
                  <a:pt x="2334358" y="931984"/>
                </a:cubicBezTo>
                <a:cubicBezTo>
                  <a:pt x="2355397" y="913283"/>
                  <a:pt x="2368411" y="845003"/>
                  <a:pt x="2387112" y="866042"/>
                </a:cubicBezTo>
                <a:cubicBezTo>
                  <a:pt x="2429637" y="913883"/>
                  <a:pt x="2419625" y="989956"/>
                  <a:pt x="2439866" y="1050680"/>
                </a:cubicBezTo>
                <a:cubicBezTo>
                  <a:pt x="2453376" y="1091210"/>
                  <a:pt x="2472104" y="1129811"/>
                  <a:pt x="2488223" y="1169376"/>
                </a:cubicBezTo>
                <a:cubicBezTo>
                  <a:pt x="2499860" y="1128649"/>
                  <a:pt x="2504463" y="1108188"/>
                  <a:pt x="2527789" y="1063869"/>
                </a:cubicBezTo>
                <a:cubicBezTo>
                  <a:pt x="2530250" y="1059194"/>
                  <a:pt x="2536581" y="1058007"/>
                  <a:pt x="2540977" y="1055076"/>
                </a:cubicBezTo>
                <a:cubicBezTo>
                  <a:pt x="2551235" y="1077057"/>
                  <a:pt x="2556330" y="1102295"/>
                  <a:pt x="2571750" y="1121019"/>
                </a:cubicBezTo>
                <a:cubicBezTo>
                  <a:pt x="2600192" y="1155556"/>
                  <a:pt x="2662321" y="1089947"/>
                  <a:pt x="2668466" y="1085850"/>
                </a:cubicBezTo>
                <a:cubicBezTo>
                  <a:pt x="2677258" y="1074127"/>
                  <a:pt x="2681913" y="1043784"/>
                  <a:pt x="2694843" y="1050680"/>
                </a:cubicBezTo>
                <a:cubicBezTo>
                  <a:pt x="2718579" y="1063339"/>
                  <a:pt x="2717187" y="1100353"/>
                  <a:pt x="2734408" y="1121019"/>
                </a:cubicBezTo>
                <a:cubicBezTo>
                  <a:pt x="2754352" y="1144953"/>
                  <a:pt x="2781300" y="1162050"/>
                  <a:pt x="2804746" y="1182565"/>
                </a:cubicBezTo>
                <a:cubicBezTo>
                  <a:pt x="2842846" y="1150327"/>
                  <a:pt x="2887965" y="1124900"/>
                  <a:pt x="2919046" y="1085850"/>
                </a:cubicBezTo>
                <a:cubicBezTo>
                  <a:pt x="2946393" y="1051491"/>
                  <a:pt x="2932932" y="974677"/>
                  <a:pt x="2976196" y="967153"/>
                </a:cubicBezTo>
                <a:cubicBezTo>
                  <a:pt x="3012404" y="960856"/>
                  <a:pt x="3002803" y="1035869"/>
                  <a:pt x="3020158" y="1068265"/>
                </a:cubicBezTo>
                <a:cubicBezTo>
                  <a:pt x="3046860" y="1118109"/>
                  <a:pt x="3078773" y="1164980"/>
                  <a:pt x="3108081" y="1213338"/>
                </a:cubicBezTo>
                <a:cubicBezTo>
                  <a:pt x="3186767" y="1089687"/>
                  <a:pt x="3085917" y="1253269"/>
                  <a:pt x="3217985" y="989134"/>
                </a:cubicBezTo>
                <a:cubicBezTo>
                  <a:pt x="3237656" y="949792"/>
                  <a:pt x="3261946" y="912934"/>
                  <a:pt x="3283927" y="874834"/>
                </a:cubicBezTo>
                <a:cubicBezTo>
                  <a:pt x="3295650" y="908538"/>
                  <a:pt x="3304388" y="943433"/>
                  <a:pt x="3319096" y="975946"/>
                </a:cubicBezTo>
                <a:cubicBezTo>
                  <a:pt x="3332356" y="1005258"/>
                  <a:pt x="3352673" y="1030897"/>
                  <a:pt x="3367454" y="1059473"/>
                </a:cubicBezTo>
                <a:cubicBezTo>
                  <a:pt x="3376507" y="1076976"/>
                  <a:pt x="3383059" y="1097493"/>
                  <a:pt x="3389435" y="1116623"/>
                </a:cubicBezTo>
                <a:cubicBezTo>
                  <a:pt x="3399693" y="1112227"/>
                  <a:pt x="3411610" y="1110549"/>
                  <a:pt x="3420208" y="1103434"/>
                </a:cubicBezTo>
                <a:cubicBezTo>
                  <a:pt x="3530035" y="1012542"/>
                  <a:pt x="3487750" y="974649"/>
                  <a:pt x="3534508" y="1033096"/>
                </a:cubicBezTo>
                <a:cubicBezTo>
                  <a:pt x="3540370" y="1062404"/>
                  <a:pt x="3538727" y="1094286"/>
                  <a:pt x="3552093" y="1121019"/>
                </a:cubicBezTo>
                <a:cubicBezTo>
                  <a:pt x="3556864" y="1130561"/>
                  <a:pt x="3575518" y="1137545"/>
                  <a:pt x="3582866" y="1129811"/>
                </a:cubicBezTo>
                <a:cubicBezTo>
                  <a:pt x="3608158" y="1103187"/>
                  <a:pt x="3618035" y="1065334"/>
                  <a:pt x="3635619" y="1033096"/>
                </a:cubicBezTo>
                <a:cubicBezTo>
                  <a:pt x="3641481" y="1036027"/>
                  <a:pt x="3647702" y="1045448"/>
                  <a:pt x="3653204" y="1041888"/>
                </a:cubicBezTo>
                <a:cubicBezTo>
                  <a:pt x="3702036" y="1010291"/>
                  <a:pt x="3742730" y="936173"/>
                  <a:pt x="3771900" y="892419"/>
                </a:cubicBezTo>
                <a:cubicBezTo>
                  <a:pt x="3789485" y="905607"/>
                  <a:pt x="3803939" y="924634"/>
                  <a:pt x="3824654" y="931984"/>
                </a:cubicBezTo>
                <a:cubicBezTo>
                  <a:pt x="3851038" y="941346"/>
                  <a:pt x="3882750" y="952482"/>
                  <a:pt x="3908181" y="940776"/>
                </a:cubicBezTo>
                <a:cubicBezTo>
                  <a:pt x="4020570" y="889041"/>
                  <a:pt x="4062927" y="843181"/>
                  <a:pt x="4132385" y="773723"/>
                </a:cubicBezTo>
                <a:cubicBezTo>
                  <a:pt x="4155167" y="819287"/>
                  <a:pt x="4168993" y="840721"/>
                  <a:pt x="4180743" y="892419"/>
                </a:cubicBezTo>
                <a:cubicBezTo>
                  <a:pt x="4183016" y="902422"/>
                  <a:pt x="4180743" y="912934"/>
                  <a:pt x="4180743" y="9231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D8BB7A-B2BA-5090-D6D0-5D83781F776E}"/>
              </a:ext>
            </a:extLst>
          </p:cNvPr>
          <p:cNvCxnSpPr>
            <a:cxnSpLocks/>
          </p:cNvCxnSpPr>
          <p:nvPr/>
        </p:nvCxnSpPr>
        <p:spPr>
          <a:xfrm flipH="1">
            <a:off x="1583499" y="1813413"/>
            <a:ext cx="12095" cy="70365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B39642-BD81-D916-6682-5A1F665BA4BD}"/>
              </a:ext>
            </a:extLst>
          </p:cNvPr>
          <p:cNvCxnSpPr>
            <a:cxnSpLocks/>
          </p:cNvCxnSpPr>
          <p:nvPr/>
        </p:nvCxnSpPr>
        <p:spPr>
          <a:xfrm>
            <a:off x="2838533" y="1671835"/>
            <a:ext cx="0" cy="81619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B510ED4-FE6E-7131-BB9F-0F430E1CC56A}"/>
              </a:ext>
            </a:extLst>
          </p:cNvPr>
          <p:cNvCxnSpPr>
            <a:cxnSpLocks/>
            <a:stCxn id="16" idx="45"/>
          </p:cNvCxnSpPr>
          <p:nvPr/>
        </p:nvCxnSpPr>
        <p:spPr>
          <a:xfrm flipH="1">
            <a:off x="2598678" y="1246309"/>
            <a:ext cx="22529" cy="1206744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D1067D-B891-8A2B-0394-952AB9277373}"/>
                  </a:ext>
                </a:extLst>
              </p:cNvPr>
              <p:cNvSpPr txBox="1"/>
              <p:nvPr/>
            </p:nvSpPr>
            <p:spPr>
              <a:xfrm>
                <a:off x="2422193" y="2471580"/>
                <a:ext cx="3099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D1067D-B891-8A2B-0394-952AB9277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193" y="2471580"/>
                <a:ext cx="309929" cy="300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9A036F-2D8E-CF98-EBD8-6298426E9313}"/>
                  </a:ext>
                </a:extLst>
              </p:cNvPr>
              <p:cNvSpPr txBox="1"/>
              <p:nvPr/>
            </p:nvSpPr>
            <p:spPr>
              <a:xfrm>
                <a:off x="2698108" y="2460712"/>
                <a:ext cx="963117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l-GR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l-GR" sz="135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l-GR" sz="135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l-GR" sz="135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9A036F-2D8E-CF98-EBD8-6298426E9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108" y="2460712"/>
                <a:ext cx="963117" cy="300082"/>
              </a:xfrm>
              <a:prstGeom prst="rect">
                <a:avLst/>
              </a:prstGeom>
              <a:blipFill>
                <a:blip r:embed="rId3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A34A74-EBF5-E460-3F1E-58E0E69A1748}"/>
                  </a:ext>
                </a:extLst>
              </p:cNvPr>
              <p:cNvSpPr txBox="1"/>
              <p:nvPr/>
            </p:nvSpPr>
            <p:spPr>
              <a:xfrm>
                <a:off x="361299" y="2892596"/>
                <a:ext cx="8329613" cy="3601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1. Assume the above sample is </a:t>
                </a:r>
                <a:r>
                  <a:rPr lang="en-US" sz="1350" dirty="0">
                    <a:solidFill>
                      <a:srgbClr val="FF0000"/>
                    </a:solidFill>
                  </a:rPr>
                  <a:t>sample A</a:t>
                </a:r>
                <a:r>
                  <a:rPr lang="en-US" sz="1350" dirty="0"/>
                  <a:t>. It is calculated by: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35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  <m:sup>
                                    <m:r>
                                      <a:rPr lang="en-US" sz="135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350">
                                        <a:latin typeface="Cambria Math" panose="02040503050406030204" pitchFamily="18" charset="0"/>
                                      </a:rPr>
                                      <m:t>sided</m:t>
                                    </m:r>
                                    <m:r>
                                      <a:rPr lang="en-US" sz="135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l-GR" sz="135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35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</m:d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d>
                              <m:d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rad>
                      </m:e>
                    </m:nary>
                  </m:oMath>
                </a14:m>
                <a:r>
                  <a:rPr lang="en-US" sz="1350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is the random phases. We first followed our current scheme to simulate the system between</a:t>
                </a:r>
                <a14:m>
                  <m:oMath xmlns:m="http://schemas.openxmlformats.org/officeDocument/2006/math">
                    <m:r>
                      <a:rPr lang="en-US" sz="1350">
                        <a:latin typeface="Cambria Math" panose="02040503050406030204" pitchFamily="18" charset="0"/>
                      </a:rPr>
                      <m:t>(0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l-GR" sz="135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350">
                            <a:latin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l-GR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sz="1350" dirty="0"/>
                  <a:t>. </a:t>
                </a:r>
                <a:endParaRPr lang="en-US" sz="1350" dirty="0"/>
              </a:p>
              <a:p>
                <a:r>
                  <a:rPr lang="en-US" sz="1350" dirty="0"/>
                  <a:t>2. In order to get the full information of </a:t>
                </a:r>
                <a:r>
                  <a:rPr lang="en-US" sz="1350" dirty="0">
                    <a:solidFill>
                      <a:srgbClr val="FF0000"/>
                    </a:solidFill>
                  </a:rPr>
                  <a:t>sample A</a:t>
                </a:r>
                <a:r>
                  <a:rPr lang="en-US" sz="1350" dirty="0"/>
                  <a:t>, we now want to simulate the time series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l-GR" sz="135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350">
                            <a:latin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l-GR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sz="1350" dirty="0"/>
                  <a:t>.</a:t>
                </a:r>
                <a:r>
                  <a:rPr lang="en-US" sz="1350" dirty="0"/>
                  <a:t> In this case, it is equivalent to simulate a new sample</a:t>
                </a:r>
                <a:r>
                  <a:rPr lang="en-US" sz="1350" dirty="0">
                    <a:solidFill>
                      <a:srgbClr val="FF0000"/>
                    </a:solidFill>
                  </a:rPr>
                  <a:t>(sample B)</a:t>
                </a:r>
                <a:r>
                  <a:rPr lang="en-US" sz="1350" dirty="0"/>
                  <a:t>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l-GR" sz="135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sz="1350">
                                <a:latin typeface="Cambria Math" panose="02040503050406030204" pitchFamily="18" charset="0"/>
                              </a:rPr>
                              <m:t>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350" dirty="0"/>
                  <a:t> with function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35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  <m:sup>
                                    <m:r>
                                      <a:rPr lang="en-US" sz="135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350">
                                        <a:latin typeface="Cambria Math" panose="02040503050406030204" pitchFamily="18" charset="0"/>
                                      </a:rPr>
                                      <m:t>sided</m:t>
                                    </m:r>
                                    <m:r>
                                      <a:rPr lang="en-US" sz="135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l-GR" sz="135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35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</m:d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d>
                              <m:d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sz="135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rad>
                      </m:e>
                    </m:nary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35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35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350" dirty="0"/>
              </a:p>
              <a:p>
                <a:r>
                  <a:rPr lang="en-US" sz="1350" dirty="0"/>
                  <a:t>3. This is to say, if we are lucky and have a </a:t>
                </a:r>
                <a:r>
                  <a:rPr lang="en-US" sz="1350" dirty="0">
                    <a:solidFill>
                      <a:srgbClr val="FF0000"/>
                    </a:solidFill>
                  </a:rPr>
                  <a:t>sample B</a:t>
                </a:r>
                <a:r>
                  <a:rPr lang="en-US" sz="1350" dirty="0"/>
                  <a:t> with random phases equals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35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350" dirty="0"/>
                  <a:t>s, then the </a:t>
                </a:r>
                <a:r>
                  <a:rPr lang="en-US" sz="1350" dirty="0" err="1"/>
                  <a:t>numerics</a:t>
                </a:r>
                <a:r>
                  <a:rPr lang="en-US" sz="1350" dirty="0"/>
                  <a:t> with step 1 in our current scheme for sample B </a:t>
                </a:r>
                <a:r>
                  <a:rPr lang="en-US" sz="1350" dirty="0">
                    <a:solidFill>
                      <a:srgbClr val="FF0000"/>
                    </a:solidFill>
                  </a:rPr>
                  <a:t>is equivalent running sample A in time slot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l-GR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35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l-GR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. </a:t>
                </a:r>
              </a:p>
              <a:p>
                <a:endParaRPr lang="en-US" sz="1350" dirty="0"/>
              </a:p>
              <a:p>
                <a:r>
                  <a:rPr lang="en-US" sz="1350" dirty="0"/>
                  <a:t>4. </a:t>
                </a:r>
                <a:r>
                  <a:rPr lang="en-US" sz="1350" dirty="0">
                    <a:solidFill>
                      <a:srgbClr val="FF0000"/>
                    </a:solidFill>
                  </a:rPr>
                  <a:t>The conclusion is, running each sample with one round of </a:t>
                </a:r>
                <a:r>
                  <a:rPr lang="en-US" sz="1350" dirty="0" err="1">
                    <a:solidFill>
                      <a:srgbClr val="FF0000"/>
                    </a:solidFill>
                  </a:rPr>
                  <a:t>numerics</a:t>
                </a:r>
                <a:r>
                  <a:rPr lang="en-US" sz="1350" dirty="0">
                    <a:solidFill>
                      <a:srgbClr val="FF0000"/>
                    </a:solidFill>
                  </a:rPr>
                  <a:t> is equivalent to sampling all the information from every sample, if we can run many cases for averaging. This is to say our current scheme is OK.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A34A74-EBF5-E460-3F1E-58E0E69A1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99" y="2892596"/>
                <a:ext cx="8329613" cy="3601050"/>
              </a:xfrm>
              <a:prstGeom prst="rect">
                <a:avLst/>
              </a:prstGeom>
              <a:blipFill>
                <a:blip r:embed="rId4"/>
                <a:stretch>
                  <a:fillRect l="-2707" t="-339" r="-293" b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2212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4A4D0E-DE6A-4327-B95A-068AE2D4F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127" y="211016"/>
            <a:ext cx="3894992" cy="505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Surface code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BF610-AF4B-4C69-9544-EB9162D9E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69" y="463794"/>
            <a:ext cx="5505031" cy="4791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8F21D9-63E5-4E6F-A26A-EF6D0677619B}"/>
              </a:ext>
            </a:extLst>
          </p:cNvPr>
          <p:cNvSpPr txBox="1"/>
          <p:nvPr/>
        </p:nvSpPr>
        <p:spPr>
          <a:xfrm>
            <a:off x="312127" y="826477"/>
            <a:ext cx="368837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● Logical qubits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r>
              <a:rPr lang="en-US" sz="2000" dirty="0"/>
              <a:t>41 data qubits=41</a:t>
            </a:r>
            <a:r>
              <a:rPr lang="en-US" altLang="zh-CN" sz="2000" dirty="0"/>
              <a:t>×2 degrees of freedom.</a:t>
            </a:r>
          </a:p>
          <a:p>
            <a:endParaRPr lang="en-US" sz="2000" dirty="0"/>
          </a:p>
          <a:p>
            <a:r>
              <a:rPr lang="en-US" sz="2000" dirty="0"/>
              <a:t>40 measurement qubits=40</a:t>
            </a:r>
            <a:r>
              <a:rPr lang="en-US" altLang="zh-CN" sz="2000" dirty="0"/>
              <a:t>×2</a:t>
            </a:r>
            <a:endParaRPr lang="en-US" sz="2000" dirty="0"/>
          </a:p>
          <a:p>
            <a:r>
              <a:rPr lang="en-US" sz="2000" dirty="0"/>
              <a:t>restrictions.</a:t>
            </a:r>
          </a:p>
          <a:p>
            <a:endParaRPr lang="en-US" sz="2000" dirty="0"/>
          </a:p>
          <a:p>
            <a:r>
              <a:rPr lang="en-US" sz="2000" dirty="0"/>
              <a:t>2 additional degrees of freedom to define a logical qubit.</a:t>
            </a:r>
          </a:p>
          <a:p>
            <a:endParaRPr lang="en-US" sz="2000" dirty="0"/>
          </a:p>
          <a:p>
            <a:r>
              <a:rPr lang="en-US" sz="2000" dirty="0"/>
              <a:t>One can define: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as the operations on the logical qubit.</a:t>
            </a:r>
          </a:p>
          <a:p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17347A-69A7-4A89-85AE-502E8482E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08" y="4617644"/>
            <a:ext cx="2233248" cy="358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A2FE6B-A179-4816-828F-02C6464A5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37" y="5045538"/>
            <a:ext cx="2098356" cy="3580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5FCEA8-2D10-42C5-9324-0DBE7E586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152" y="5841968"/>
            <a:ext cx="769325" cy="5727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D68B00-EE93-4588-9AE4-28DCFA18F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002" y="5876394"/>
            <a:ext cx="1272479" cy="503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847E8B-A3C0-4352-95D8-DF53603257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3403" y="462030"/>
            <a:ext cx="5183063" cy="50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9DA99B-390C-4D74-8D97-3E967F26987E}"/>
              </a:ext>
            </a:extLst>
          </p:cNvPr>
          <p:cNvSpPr txBox="1"/>
          <p:nvPr/>
        </p:nvSpPr>
        <p:spPr>
          <a:xfrm>
            <a:off x="156797" y="1338867"/>
            <a:ext cx="3691303" cy="3785652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● </a:t>
            </a:r>
            <a:r>
              <a:rPr lang="en-US" sz="2000" dirty="0"/>
              <a:t>Each round of  </a:t>
            </a:r>
            <a:r>
              <a:rPr lang="en-US" sz="2000" dirty="0">
                <a:solidFill>
                  <a:schemeClr val="accent1"/>
                </a:solidFill>
              </a:rPr>
              <a:t>stabilizer measurements </a:t>
            </a:r>
            <a:r>
              <a:rPr lang="en-US" sz="2000" dirty="0"/>
              <a:t>gives a map of syndromes.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● </a:t>
            </a:r>
            <a:r>
              <a:rPr lang="en-US" sz="2000" dirty="0"/>
              <a:t>Keep repeating to get a time series of syndrome maps.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● Decode</a:t>
            </a:r>
            <a:r>
              <a:rPr lang="en-US" sz="2000" dirty="0"/>
              <a:t> from the syndrome maps to see which qubit is affected by error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● </a:t>
            </a:r>
            <a:r>
              <a:rPr lang="en-US" sz="2000" dirty="0"/>
              <a:t>Apply error correction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8E39239-8B7B-4C5A-8595-73C6C1C9D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299" y="3464007"/>
            <a:ext cx="5249803" cy="22467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4849982-0775-4183-85B6-73ADFC6DD1EA}"/>
              </a:ext>
            </a:extLst>
          </p:cNvPr>
          <p:cNvSpPr txBox="1"/>
          <p:nvPr/>
        </p:nvSpPr>
        <p:spPr>
          <a:xfrm>
            <a:off x="688438" y="969535"/>
            <a:ext cx="267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Surface-13 code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113C0D-B850-D630-4FCB-217AEAA995FB}"/>
              </a:ext>
            </a:extLst>
          </p:cNvPr>
          <p:cNvSpPr txBox="1">
            <a:spLocks/>
          </p:cNvSpPr>
          <p:nvPr/>
        </p:nvSpPr>
        <p:spPr>
          <a:xfrm>
            <a:off x="456614" y="-4501"/>
            <a:ext cx="4800933" cy="76377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Surface code operations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9BA372-77EB-97E1-4B68-990E2F53E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388" y="1345534"/>
            <a:ext cx="4483815" cy="144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532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E3B1BB-7C25-48D4-A70F-B2695118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Future study: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2F493F1-01D2-446D-84C8-4DEC8079B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F6FFB-E14B-4C76-5590-C70420B70981}"/>
              </a:ext>
            </a:extLst>
          </p:cNvPr>
          <p:cNvSpPr txBox="1">
            <a:spLocks/>
          </p:cNvSpPr>
          <p:nvPr/>
        </p:nvSpPr>
        <p:spPr>
          <a:xfrm>
            <a:off x="369996" y="1326467"/>
            <a:ext cx="6397884" cy="2656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Whole plaquette simulation</a:t>
            </a:r>
          </a:p>
          <a:p>
            <a:r>
              <a:rPr lang="en-US" altLang="ko-KR" sz="2400" dirty="0"/>
              <a:t>Implementing multi-qubit gate on </a:t>
            </a:r>
            <a:r>
              <a:rPr lang="en-US" altLang="ko-KR" sz="2400" dirty="0" err="1"/>
              <a:t>surfacecode</a:t>
            </a:r>
            <a:endParaRPr lang="en-US" altLang="ko-KR" sz="2400" dirty="0"/>
          </a:p>
          <a:p>
            <a:r>
              <a:rPr lang="en-US" altLang="ko-KR" sz="2400" dirty="0"/>
              <a:t>Repumping scheme for leakage errors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ko-KR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1EAF15-6AB3-B1F5-A29E-8C547BF15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39" y="3454090"/>
            <a:ext cx="8430065" cy="28860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9B8652-A06F-5915-4DD1-809BF6CD333E}"/>
              </a:ext>
            </a:extLst>
          </p:cNvPr>
          <p:cNvSpPr txBox="1"/>
          <p:nvPr/>
        </p:nvSpPr>
        <p:spPr>
          <a:xfrm>
            <a:off x="1850231" y="2819401"/>
            <a:ext cx="54573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A pair of π polarized optical fields couple 6s1/2,f= 3 to 6p1/2,f′= 3, and 6s1/2,f= 4 to 6p1/2,f′= 4.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1496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146FF6-0BF8-8DD0-204C-10F271AAA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32" y="4453818"/>
            <a:ext cx="4058216" cy="1028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F1CDA5-7BA9-0D30-7D4E-61F67BFF6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697" y="1893525"/>
            <a:ext cx="2476846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02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21789DB-22CF-44BA-B0E4-FD7442A6233C}"/>
              </a:ext>
            </a:extLst>
          </p:cNvPr>
          <p:cNvSpPr txBox="1">
            <a:spLocks/>
          </p:cNvSpPr>
          <p:nvPr/>
        </p:nvSpPr>
        <p:spPr>
          <a:xfrm>
            <a:off x="307344" y="299902"/>
            <a:ext cx="5877658" cy="76377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Rydberg blockade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6DD6CCA-256E-DC97-6DD9-22DB8643A28D}"/>
              </a:ext>
            </a:extLst>
          </p:cNvPr>
          <p:cNvGrpSpPr/>
          <p:nvPr/>
        </p:nvGrpSpPr>
        <p:grpSpPr>
          <a:xfrm rot="5400000">
            <a:off x="1636039" y="442133"/>
            <a:ext cx="1684824" cy="3612891"/>
            <a:chOff x="623706" y="3013506"/>
            <a:chExt cx="1549253" cy="3322177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BB07C624-7645-DFDA-ACFF-41D3FEB5F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6200000">
              <a:off x="-255938" y="4321184"/>
              <a:ext cx="3322177" cy="706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6EDD49B-3C2C-3E76-0BFA-A07CEF528F72}"/>
                </a:ext>
              </a:extLst>
            </p:cNvPr>
            <p:cNvGrpSpPr/>
            <p:nvPr/>
          </p:nvGrpSpPr>
          <p:grpSpPr>
            <a:xfrm rot="16200000">
              <a:off x="506562" y="4461083"/>
              <a:ext cx="1787882" cy="529658"/>
              <a:chOff x="2390048" y="1835142"/>
              <a:chExt cx="4536320" cy="1391119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EF48032-711F-BE25-DDEA-8D19957AD936}"/>
                  </a:ext>
                </a:extLst>
              </p:cNvPr>
              <p:cNvSpPr/>
              <p:nvPr/>
            </p:nvSpPr>
            <p:spPr bwMode="auto">
              <a:xfrm>
                <a:off x="6208765" y="2316366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7B128D2-31B5-5B3F-8911-8C859A9AC971}"/>
                  </a:ext>
                </a:extLst>
              </p:cNvPr>
              <p:cNvSpPr/>
              <p:nvPr/>
            </p:nvSpPr>
            <p:spPr bwMode="auto">
              <a:xfrm>
                <a:off x="4100579" y="2119381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5685C43-8FE0-0B33-0A28-AA6A8FC87801}"/>
                  </a:ext>
                </a:extLst>
              </p:cNvPr>
              <p:cNvSpPr/>
              <p:nvPr/>
            </p:nvSpPr>
            <p:spPr bwMode="auto">
              <a:xfrm>
                <a:off x="2390048" y="2283322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AC6D325-6305-1C64-2F6D-DD01D750088F}"/>
                  </a:ext>
                </a:extLst>
              </p:cNvPr>
              <p:cNvSpPr/>
              <p:nvPr/>
            </p:nvSpPr>
            <p:spPr bwMode="auto">
              <a:xfrm>
                <a:off x="4708297" y="2393514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70FFED4-F223-D5C7-7E30-F0D2C8FB265C}"/>
                  </a:ext>
                </a:extLst>
              </p:cNvPr>
              <p:cNvSpPr/>
              <p:nvPr/>
            </p:nvSpPr>
            <p:spPr bwMode="auto">
              <a:xfrm>
                <a:off x="5010853" y="1846521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9BFF9B8-1E9C-7158-6E48-C25614F2CB13}"/>
                  </a:ext>
                </a:extLst>
              </p:cNvPr>
              <p:cNvSpPr/>
              <p:nvPr/>
            </p:nvSpPr>
            <p:spPr bwMode="auto">
              <a:xfrm>
                <a:off x="2927287" y="2072984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51D02E6-AAA4-E431-1342-6A41E700A303}"/>
                  </a:ext>
                </a:extLst>
              </p:cNvPr>
              <p:cNvSpPr/>
              <p:nvPr/>
            </p:nvSpPr>
            <p:spPr bwMode="auto">
              <a:xfrm>
                <a:off x="3336177" y="2176922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DB0A030-FBD8-22DD-F9C7-2A0DCE34B2D7}"/>
                  </a:ext>
                </a:extLst>
              </p:cNvPr>
              <p:cNvSpPr/>
              <p:nvPr/>
            </p:nvSpPr>
            <p:spPr bwMode="auto">
              <a:xfrm>
                <a:off x="3766985" y="2508661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4553A1C-E449-4ECC-1B7D-33C401068EA0}"/>
                  </a:ext>
                </a:extLst>
              </p:cNvPr>
              <p:cNvSpPr/>
              <p:nvPr/>
            </p:nvSpPr>
            <p:spPr bwMode="auto">
              <a:xfrm>
                <a:off x="5828209" y="1835142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8E7FF87-955B-A3BA-AFCE-F158862D4DAB}"/>
                  </a:ext>
                </a:extLst>
              </p:cNvPr>
              <p:cNvSpPr/>
              <p:nvPr/>
            </p:nvSpPr>
            <p:spPr bwMode="auto">
              <a:xfrm>
                <a:off x="5447654" y="2283322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31835EE-3119-C4A3-C725-48659CBEADB3}"/>
                  </a:ext>
                </a:extLst>
              </p:cNvPr>
              <p:cNvSpPr/>
              <p:nvPr/>
            </p:nvSpPr>
            <p:spPr bwMode="auto">
              <a:xfrm>
                <a:off x="3639611" y="1880055"/>
                <a:ext cx="717603" cy="717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50000">
                    <a:srgbClr val="FF0000"/>
                  </a:gs>
                  <a:gs pos="100000">
                    <a:srgbClr val="00CC9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Times New Roman"/>
                </a:endParaRPr>
              </a:p>
            </p:txBody>
          </p:sp>
        </p:grpSp>
        <p:pic>
          <p:nvPicPr>
            <p:cNvPr id="45" name="Picture 3">
              <a:extLst>
                <a:ext uri="{FF2B5EF4-FFF2-40B4-BE49-F238E27FC236}">
                  <a16:creationId xmlns:a16="http://schemas.microsoft.com/office/drawing/2014/main" id="{CF925724-9A8E-6929-9585-F0B82C157A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1091452" y="4482744"/>
              <a:ext cx="568022" cy="572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DC2D743-EED7-60B7-5C66-D1E50A7A227F}"/>
                </a:ext>
              </a:extLst>
            </p:cNvPr>
            <p:cNvSpPr/>
            <p:nvPr/>
          </p:nvSpPr>
          <p:spPr>
            <a:xfrm rot="16200000">
              <a:off x="623706" y="3994490"/>
              <a:ext cx="1549253" cy="15492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A4EC464-0786-6BEE-4B49-9A1F214B2232}"/>
                </a:ext>
              </a:extLst>
            </p:cNvPr>
            <p:cNvCxnSpPr>
              <a:cxnSpLocks/>
              <a:endCxn id="46" idx="7"/>
            </p:cNvCxnSpPr>
            <p:nvPr/>
          </p:nvCxnSpPr>
          <p:spPr>
            <a:xfrm flipH="1" flipV="1">
              <a:off x="850589" y="4221373"/>
              <a:ext cx="562640" cy="548382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0644F82-5065-4DA6-8953-EF70354708AB}"/>
                  </a:ext>
                </a:extLst>
              </p:cNvPr>
              <p:cNvSpPr/>
              <p:nvPr/>
            </p:nvSpPr>
            <p:spPr>
              <a:xfrm>
                <a:off x="2991712" y="1254220"/>
                <a:ext cx="5089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0644F82-5065-4DA6-8953-EF70354708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712" y="1254220"/>
                <a:ext cx="5089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ounded Rectangle 6">
            <a:extLst>
              <a:ext uri="{FF2B5EF4-FFF2-40B4-BE49-F238E27FC236}">
                <a16:creationId xmlns:a16="http://schemas.microsoft.com/office/drawing/2014/main" id="{20BA9982-8753-960D-DB10-3C373C0736EF}"/>
              </a:ext>
            </a:extLst>
          </p:cNvPr>
          <p:cNvSpPr/>
          <p:nvPr/>
        </p:nvSpPr>
        <p:spPr>
          <a:xfrm>
            <a:off x="5098096" y="3866836"/>
            <a:ext cx="3030586" cy="90473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>
              <a:defRPr/>
            </a:pPr>
            <a:endParaRPr lang="en-US" kern="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7D3073A-5458-D0AC-F49A-1DADAD4A4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289" y="5027956"/>
            <a:ext cx="3105895" cy="1371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5364436D-A5FD-B74F-2BBE-71BA1E5F242C}"/>
              </a:ext>
            </a:extLst>
          </p:cNvPr>
          <p:cNvSpPr/>
          <p:nvPr/>
        </p:nvSpPr>
        <p:spPr>
          <a:xfrm>
            <a:off x="5083398" y="3878368"/>
            <a:ext cx="3128558" cy="96949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 defTabSz="685800" latinLnBrk="0">
              <a:defRPr/>
            </a:pPr>
            <a:r>
              <a:rPr lang="en-US" sz="2400" kern="0" dirty="0">
                <a:latin typeface="Arial" pitchFamily="34" charset="0"/>
                <a:cs typeface="Arial" pitchFamily="34" charset="0"/>
              </a:rPr>
              <a:t>Ideal C</a:t>
            </a:r>
            <a:r>
              <a:rPr lang="en-US" sz="2400" kern="0" baseline="-25000" dirty="0">
                <a:latin typeface="Arial" pitchFamily="34" charset="0"/>
                <a:cs typeface="Arial" pitchFamily="34" charset="0"/>
              </a:rPr>
              <a:t>Z </a:t>
            </a:r>
            <a:r>
              <a:rPr lang="en-US" sz="2400" kern="0" dirty="0">
                <a:latin typeface="Arial" pitchFamily="34" charset="0"/>
                <a:cs typeface="Arial" pitchFamily="34" charset="0"/>
              </a:rPr>
              <a:t>Gate</a:t>
            </a:r>
          </a:p>
          <a:p>
            <a:pPr algn="ctr" defTabSz="685800" latinLnBrk="0">
              <a:defRPr/>
            </a:pPr>
            <a:r>
              <a:rPr lang="en-US" sz="2400" kern="0" dirty="0" err="1">
                <a:latin typeface="Symbol" panose="05050102010706020507" pitchFamily="18" charset="2"/>
                <a:cs typeface="Arial" pitchFamily="34" charset="0"/>
              </a:rPr>
              <a:t>w</a:t>
            </a:r>
            <a:r>
              <a:rPr lang="en-US" sz="2400" kern="0" baseline="-25000" dirty="0" err="1">
                <a:latin typeface="Arial" pitchFamily="34" charset="0"/>
                <a:cs typeface="Arial" pitchFamily="34" charset="0"/>
              </a:rPr>
              <a:t>q</a:t>
            </a:r>
            <a:r>
              <a:rPr lang="en-US" sz="2400" kern="0" dirty="0">
                <a:latin typeface="Arial" pitchFamily="34" charset="0"/>
                <a:cs typeface="Arial" pitchFamily="34" charset="0"/>
              </a:rPr>
              <a:t>, B &gt;&gt; </a:t>
            </a:r>
            <a:r>
              <a:rPr lang="en-US" sz="2400" kern="0" dirty="0">
                <a:latin typeface="Symbol" panose="05050102010706020507" pitchFamily="18" charset="2"/>
                <a:cs typeface="Arial" pitchFamily="34" charset="0"/>
              </a:rPr>
              <a:t>W </a:t>
            </a:r>
            <a:r>
              <a:rPr lang="en-US" sz="2400" kern="0" dirty="0">
                <a:latin typeface="Arial" pitchFamily="34" charset="0"/>
                <a:cs typeface="Arial" pitchFamily="34" charset="0"/>
              </a:rPr>
              <a:t>&gt;&gt; 1/</a:t>
            </a:r>
            <a:r>
              <a:rPr lang="en-US" sz="2400" kern="0" dirty="0" err="1">
                <a:latin typeface="Symbol" panose="05050102010706020507" pitchFamily="18" charset="2"/>
                <a:cs typeface="Arial" pitchFamily="34" charset="0"/>
              </a:rPr>
              <a:t>t</a:t>
            </a:r>
            <a:r>
              <a:rPr lang="en-US" sz="2400" kern="0" baseline="-25000" dirty="0" err="1">
                <a:latin typeface="Arial" pitchFamily="34" charset="0"/>
                <a:cs typeface="Arial" pitchFamily="34" charset="0"/>
              </a:rPr>
              <a:t>Ryd</a:t>
            </a:r>
            <a:endParaRPr lang="en-US" sz="2400" kern="0" dirty="0">
              <a:latin typeface="Symbol" panose="05050102010706020507" pitchFamily="18" charset="2"/>
              <a:cs typeface="Arial" pitchFamily="34" charset="0"/>
            </a:endParaRPr>
          </a:p>
          <a:p>
            <a:pPr defTabSz="685800" latinLnBrk="0">
              <a:defRPr/>
            </a:pPr>
            <a:endParaRPr lang="en-US" sz="1350" kern="0" baseline="-25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08A61DC3-36BB-8F6C-9938-6627E52B1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075" y="3359606"/>
            <a:ext cx="3252339" cy="1584234"/>
          </a:xfrm>
          <a:prstGeom prst="rect">
            <a:avLst/>
          </a:prstGeom>
          <a:ln w="19050">
            <a:solidFill>
              <a:srgbClr val="0000FF"/>
            </a:solidFill>
          </a:ln>
          <a:effectLst/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BDFDACE-316A-DDBC-3403-614C6ADBC0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02" t="2432"/>
          <a:stretch/>
        </p:blipFill>
        <p:spPr>
          <a:xfrm>
            <a:off x="5262779" y="1103709"/>
            <a:ext cx="2507904" cy="2576286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CA32536D-72B0-F360-BF14-12314E954C27}"/>
              </a:ext>
            </a:extLst>
          </p:cNvPr>
          <p:cNvSpPr/>
          <p:nvPr/>
        </p:nvSpPr>
        <p:spPr>
          <a:xfrm>
            <a:off x="6077417" y="2904250"/>
            <a:ext cx="38664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 dirty="0" err="1">
                <a:solidFill>
                  <a:prstClr val="black"/>
                </a:solidFill>
                <a:latin typeface="Symbol" panose="05050102010706020507" pitchFamily="18" charset="2"/>
                <a:cs typeface="Arial" pitchFamily="34" charset="0"/>
              </a:rPr>
              <a:t>w</a:t>
            </a:r>
            <a:r>
              <a:rPr lang="en-US" sz="1500" kern="0" baseline="-250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q</a:t>
            </a:r>
            <a:endParaRPr lang="en-US" sz="15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B0DF05E-D259-39A3-C6C9-B701892D1B18}"/>
              </a:ext>
            </a:extLst>
          </p:cNvPr>
          <p:cNvCxnSpPr/>
          <p:nvPr/>
        </p:nvCxnSpPr>
        <p:spPr>
          <a:xfrm>
            <a:off x="6105266" y="2931502"/>
            <a:ext cx="0" cy="300083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0F672C5-E7B0-38C0-5061-770EFDDDC40C}"/>
              </a:ext>
            </a:extLst>
          </p:cNvPr>
          <p:cNvSpPr/>
          <p:nvPr/>
        </p:nvSpPr>
        <p:spPr>
          <a:xfrm>
            <a:off x="5568114" y="2301675"/>
            <a:ext cx="33214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 dirty="0">
                <a:solidFill>
                  <a:srgbClr val="0000FF"/>
                </a:solidFill>
                <a:latin typeface="Symbol" panose="05050102010706020507" pitchFamily="18" charset="2"/>
                <a:cs typeface="Arial" pitchFamily="34" charset="0"/>
              </a:rPr>
              <a:t>W</a:t>
            </a:r>
            <a:endParaRPr lang="en-US" sz="15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2B86AAE-600F-E66E-BDF9-DEDC003D9049}"/>
              </a:ext>
            </a:extLst>
          </p:cNvPr>
          <p:cNvSpPr/>
          <p:nvPr/>
        </p:nvSpPr>
        <p:spPr>
          <a:xfrm>
            <a:off x="361412" y="5106123"/>
            <a:ext cx="40403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0" i="0" dirty="0" err="1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Jaksch</a:t>
            </a:r>
            <a:r>
              <a:rPr lang="en-US" sz="12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, Dieter, et al. "Fast quantum gates for neutral atoms." </a:t>
            </a:r>
            <a:r>
              <a:rPr lang="en-US" sz="1200" b="0" i="1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Physical Review Letters</a:t>
            </a:r>
            <a:r>
              <a:rPr lang="en-US" sz="12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 85.10 (2000): 2208.</a:t>
            </a:r>
            <a:endParaRPr lang="en-US" sz="1200" dirty="0">
              <a:solidFill>
                <a:schemeClr val="accent1"/>
              </a:solidFill>
              <a:latin typeface="Times New Roman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E9EEAE7-4BBD-CE12-CB87-DA611E462B6E}"/>
              </a:ext>
            </a:extLst>
          </p:cNvPr>
          <p:cNvSpPr/>
          <p:nvPr/>
        </p:nvSpPr>
        <p:spPr>
          <a:xfrm>
            <a:off x="508628" y="5663116"/>
            <a:ext cx="326243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kern="0" dirty="0">
                <a:latin typeface="Arial" pitchFamily="34" charset="0"/>
                <a:cs typeface="Arial" pitchFamily="34" charset="0"/>
              </a:rPr>
              <a:t>Many other gate protocols are possible. </a:t>
            </a:r>
            <a:endParaRPr lang="en-US" sz="135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ED8A384-C18C-7E1E-7345-AD42EB1030CF}"/>
              </a:ext>
            </a:extLst>
          </p:cNvPr>
          <p:cNvSpPr/>
          <p:nvPr/>
        </p:nvSpPr>
        <p:spPr>
          <a:xfrm>
            <a:off x="307344" y="5982360"/>
            <a:ext cx="46803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 err="1">
                <a:solidFill>
                  <a:schemeClr val="accent1"/>
                </a:solidFill>
                <a:latin typeface="Arial" panose="020B0604020202020204" pitchFamily="34" charset="0"/>
              </a:rPr>
              <a:t>Saffman</a:t>
            </a:r>
            <a:r>
              <a:rPr lang="en-US" sz="1200" dirty="0">
                <a:solidFill>
                  <a:schemeClr val="accent1"/>
                </a:solidFill>
                <a:latin typeface="Arial" panose="020B0604020202020204" pitchFamily="34" charset="0"/>
              </a:rPr>
              <a:t>, M., et al. "Symmetric Rydberg controlled-Z gates with adiabatic pulses." Physical Review A 101.6 (2020): 062309.</a:t>
            </a:r>
          </a:p>
        </p:txBody>
      </p:sp>
    </p:spTree>
    <p:extLst>
      <p:ext uri="{BB962C8B-B14F-4D97-AF65-F5344CB8AC3E}">
        <p14:creationId xmlns:p14="http://schemas.microsoft.com/office/powerpoint/2010/main" val="2167991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21789DB-22CF-44BA-B0E4-FD7442A6233C}"/>
              </a:ext>
            </a:extLst>
          </p:cNvPr>
          <p:cNvSpPr txBox="1">
            <a:spLocks/>
          </p:cNvSpPr>
          <p:nvPr/>
        </p:nvSpPr>
        <p:spPr>
          <a:xfrm>
            <a:off x="307344" y="299902"/>
            <a:ext cx="5877658" cy="76377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Recent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1885B-9288-DC67-A735-13D279B35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4" y="1349815"/>
            <a:ext cx="5133313" cy="15623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E36C07C-A255-92A6-0352-4D367525E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9" y="4312932"/>
            <a:ext cx="9144509" cy="2569780"/>
          </a:xfrm>
          <a:prstGeom prst="rect">
            <a:avLst/>
          </a:prstGeom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FAA33AE8-4FC9-174C-1C5C-A0B963992D0F}"/>
              </a:ext>
            </a:extLst>
          </p:cNvPr>
          <p:cNvSpPr txBox="1">
            <a:spLocks/>
          </p:cNvSpPr>
          <p:nvPr/>
        </p:nvSpPr>
        <p:spPr>
          <a:xfrm>
            <a:off x="211195" y="2912128"/>
            <a:ext cx="7218838" cy="146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Preparation of entangled GHZ states</a:t>
            </a:r>
          </a:p>
          <a:p>
            <a:r>
              <a:rPr lang="en-US" sz="1800" kern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Quantum phase estimation</a:t>
            </a:r>
          </a:p>
          <a:p>
            <a:r>
              <a:rPr lang="en-US" sz="1800" kern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Quantum approximate optimization algorithm (QAOA) for </a:t>
            </a:r>
            <a:r>
              <a:rPr lang="en-US" sz="1800" kern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MaxCut</a:t>
            </a:r>
            <a:r>
              <a:rPr lang="en-US" sz="1800" kern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graph problem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80B1E5-BDE1-24A1-4F53-97B1E3751853}"/>
              </a:ext>
            </a:extLst>
          </p:cNvPr>
          <p:cNvSpPr/>
          <p:nvPr/>
        </p:nvSpPr>
        <p:spPr>
          <a:xfrm>
            <a:off x="60385" y="4858751"/>
            <a:ext cx="1630393" cy="13770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696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EDADA8-9978-285E-0676-45166DC0F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18"/>
          <a:stretch/>
        </p:blipFill>
        <p:spPr>
          <a:xfrm>
            <a:off x="73325" y="1063680"/>
            <a:ext cx="8997350" cy="5547351"/>
          </a:xfrm>
          <a:prstGeom prst="rect">
            <a:avLst/>
          </a:prstGeom>
        </p:spPr>
      </p:pic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3"/>
            <a:ext cx="2195878" cy="740513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21789DB-22CF-44BA-B0E4-FD7442A6233C}"/>
              </a:ext>
            </a:extLst>
          </p:cNvPr>
          <p:cNvSpPr txBox="1">
            <a:spLocks/>
          </p:cNvSpPr>
          <p:nvPr/>
        </p:nvSpPr>
        <p:spPr>
          <a:xfrm>
            <a:off x="307344" y="299902"/>
            <a:ext cx="5877658" cy="76377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Main concern: low 2-qubit gate fidelity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69DE9-4C8C-836F-5040-AB8E44917421}"/>
              </a:ext>
            </a:extLst>
          </p:cNvPr>
          <p:cNvSpPr txBox="1"/>
          <p:nvPr/>
        </p:nvSpPr>
        <p:spPr>
          <a:xfrm>
            <a:off x="6767880" y="3059668"/>
            <a:ext cx="1513478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Beam Shaping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B8EB0F-D514-F4C4-FE6C-2D5F9FA6F6C6}"/>
              </a:ext>
            </a:extLst>
          </p:cNvPr>
          <p:cNvCxnSpPr>
            <a:cxnSpLocks/>
          </p:cNvCxnSpPr>
          <p:nvPr/>
        </p:nvCxnSpPr>
        <p:spPr>
          <a:xfrm>
            <a:off x="6185002" y="2958860"/>
            <a:ext cx="502125" cy="3108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A81AAF-922E-1A0E-BD08-703414C1D8DC}"/>
              </a:ext>
            </a:extLst>
          </p:cNvPr>
          <p:cNvCxnSpPr>
            <a:cxnSpLocks/>
          </p:cNvCxnSpPr>
          <p:nvPr/>
        </p:nvCxnSpPr>
        <p:spPr>
          <a:xfrm>
            <a:off x="5020574" y="3145619"/>
            <a:ext cx="1587260" cy="10640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F84A4F8-C96E-ECC7-04AA-16143D408D00}"/>
              </a:ext>
            </a:extLst>
          </p:cNvPr>
          <p:cNvSpPr txBox="1"/>
          <p:nvPr/>
        </p:nvSpPr>
        <p:spPr>
          <a:xfrm>
            <a:off x="6349042" y="4192778"/>
            <a:ext cx="1932316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Spectrum Filtering</a:t>
            </a:r>
          </a:p>
          <a:p>
            <a:r>
              <a:rPr lang="en-US" b="1" dirty="0"/>
              <a:t>Noise Analysis</a:t>
            </a:r>
          </a:p>
        </p:txBody>
      </p:sp>
    </p:spTree>
    <p:extLst>
      <p:ext uri="{BB962C8B-B14F-4D97-AF65-F5344CB8AC3E}">
        <p14:creationId xmlns:p14="http://schemas.microsoft.com/office/powerpoint/2010/main" val="3250837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48911"/>
            <a:ext cx="6237229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Experimental subsystem development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BCC30C-5B42-14D4-2C9E-D3E976EE2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60" y="1484335"/>
            <a:ext cx="2294734" cy="16019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3E7A24-0477-0CF3-FF01-66F504A78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743" y="1172606"/>
            <a:ext cx="1451374" cy="188921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6D4B00-1AF8-D37C-50FB-A9433A641D0B}"/>
              </a:ext>
            </a:extLst>
          </p:cNvPr>
          <p:cNvCxnSpPr>
            <a:cxnSpLocks/>
          </p:cNvCxnSpPr>
          <p:nvPr/>
        </p:nvCxnSpPr>
        <p:spPr>
          <a:xfrm>
            <a:off x="4710022" y="1039483"/>
            <a:ext cx="0" cy="577242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37AA6-191D-148A-38D3-3C520872A7D5}"/>
              </a:ext>
            </a:extLst>
          </p:cNvPr>
          <p:cNvCxnSpPr>
            <a:cxnSpLocks/>
          </p:cNvCxnSpPr>
          <p:nvPr/>
        </p:nvCxnSpPr>
        <p:spPr>
          <a:xfrm>
            <a:off x="4710022" y="3429000"/>
            <a:ext cx="4339087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203F383-4C87-8746-4A4E-6B21D8F29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939" y="1030123"/>
            <a:ext cx="3956390" cy="23720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0B0FE7-5EFC-A78A-51D8-7ABAEF1744E6}"/>
              </a:ext>
            </a:extLst>
          </p:cNvPr>
          <p:cNvSpPr txBox="1"/>
          <p:nvPr/>
        </p:nvSpPr>
        <p:spPr>
          <a:xfrm>
            <a:off x="4804914" y="1003329"/>
            <a:ext cx="41588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Laser power post experiment (with feedback)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0EB0535C-27B4-9275-306D-122F5D888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972" y="1992503"/>
            <a:ext cx="1381137" cy="138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08A4827-77EA-1551-0B60-1122CB906F7A}"/>
              </a:ext>
            </a:extLst>
          </p:cNvPr>
          <p:cNvGrpSpPr/>
          <p:nvPr/>
        </p:nvGrpSpPr>
        <p:grpSpPr>
          <a:xfrm>
            <a:off x="4788865" y="3847381"/>
            <a:ext cx="3775959" cy="2894635"/>
            <a:chOff x="4804391" y="3717025"/>
            <a:chExt cx="3355904" cy="254094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75308D0-B0D9-D12E-3B7C-0BEB1591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1181" y="3740546"/>
              <a:ext cx="1266902" cy="128330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801EB47-5875-D384-BF2E-C59F92442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5849" y="3735507"/>
              <a:ext cx="1418361" cy="141391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1EF8C22-CDE6-CE30-8D29-AC431288C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04391" y="5159373"/>
              <a:ext cx="3355904" cy="10985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B787D9-2908-AB41-8CC5-EE421BEAA325}"/>
                </a:ext>
              </a:extLst>
            </p:cNvPr>
            <p:cNvSpPr txBox="1"/>
            <p:nvPr/>
          </p:nvSpPr>
          <p:spPr>
            <a:xfrm>
              <a:off x="6996174" y="3897170"/>
              <a:ext cx="866187" cy="243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Image Plane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3F93B7-261D-7808-1C52-DBEACD06734B}"/>
                </a:ext>
              </a:extLst>
            </p:cNvPr>
            <p:cNvSpPr txBox="1"/>
            <p:nvPr/>
          </p:nvSpPr>
          <p:spPr>
            <a:xfrm>
              <a:off x="5284700" y="3717025"/>
              <a:ext cx="836762" cy="243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Hologram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E9481C0-4D17-4DF6-3EEE-43C226AD4AC2}"/>
                </a:ext>
              </a:extLst>
            </p:cNvPr>
            <p:cNvSpPr txBox="1"/>
            <p:nvPr/>
          </p:nvSpPr>
          <p:spPr>
            <a:xfrm>
              <a:off x="6021108" y="5198017"/>
              <a:ext cx="1197246" cy="243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Beam Profile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00CE825A-6A8D-BF66-C943-B752D208FC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7573" y="4811855"/>
            <a:ext cx="1158330" cy="12615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C5CA36-664A-6AB9-8EF1-0509221651D5}"/>
              </a:ext>
            </a:extLst>
          </p:cNvPr>
          <p:cNvSpPr txBox="1"/>
          <p:nvPr/>
        </p:nvSpPr>
        <p:spPr>
          <a:xfrm>
            <a:off x="560173" y="1150061"/>
            <a:ext cx="2275237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kern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 Doubling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C202AE-9264-BD42-0026-1D24CD15157D}"/>
              </a:ext>
            </a:extLst>
          </p:cNvPr>
          <p:cNvSpPr txBox="1"/>
          <p:nvPr/>
        </p:nvSpPr>
        <p:spPr>
          <a:xfrm>
            <a:off x="4973189" y="2865912"/>
            <a:ext cx="1967138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kern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Laser Noise Eater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F840AE-AB0D-B36E-F014-856D4408FB9F}"/>
              </a:ext>
            </a:extLst>
          </p:cNvPr>
          <p:cNvSpPr txBox="1"/>
          <p:nvPr/>
        </p:nvSpPr>
        <p:spPr>
          <a:xfrm>
            <a:off x="4965198" y="3535652"/>
            <a:ext cx="2702769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kern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Beam Shaping with DMD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ACC0F12-D555-3B1D-F767-EB8313FB2D1F}"/>
              </a:ext>
            </a:extLst>
          </p:cNvPr>
          <p:cNvCxnSpPr>
            <a:cxnSpLocks/>
          </p:cNvCxnSpPr>
          <p:nvPr/>
        </p:nvCxnSpPr>
        <p:spPr>
          <a:xfrm>
            <a:off x="0" y="5120456"/>
            <a:ext cx="471002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31E982E8-C80A-5FD8-0A9A-00C76170B4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47" y="5214564"/>
            <a:ext cx="2425879" cy="1597348"/>
          </a:xfrm>
          <a:prstGeom prst="rect">
            <a:avLst/>
          </a:prstGeom>
        </p:spPr>
      </p:pic>
      <p:pic>
        <p:nvPicPr>
          <p:cNvPr id="40" name="Picture 39" descr="A picture containing street, sitting, yellow, light&#10;&#10;Description automatically generated">
            <a:extLst>
              <a:ext uri="{FF2B5EF4-FFF2-40B4-BE49-F238E27FC236}">
                <a16:creationId xmlns:a16="http://schemas.microsoft.com/office/drawing/2014/main" id="{54BDB166-2865-1EA1-D567-7136557A381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1" r="34638" b="-1"/>
          <a:stretch/>
        </p:blipFill>
        <p:spPr>
          <a:xfrm>
            <a:off x="2528068" y="5153277"/>
            <a:ext cx="1670738" cy="1670738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F7829F8-9F43-37FB-DFCD-B4C24CF345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47" y="3123906"/>
            <a:ext cx="4515769" cy="191920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381DAA-9EF7-B019-1D19-E584BCF1E58D}"/>
              </a:ext>
            </a:extLst>
          </p:cNvPr>
          <p:cNvSpPr txBox="1"/>
          <p:nvPr/>
        </p:nvSpPr>
        <p:spPr>
          <a:xfrm>
            <a:off x="3620526" y="5673023"/>
            <a:ext cx="1002997" cy="584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kern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Filtering Cavity</a:t>
            </a:r>
          </a:p>
        </p:txBody>
      </p:sp>
    </p:spTree>
    <p:extLst>
      <p:ext uri="{BB962C8B-B14F-4D97-AF65-F5344CB8AC3E}">
        <p14:creationId xmlns:p14="http://schemas.microsoft.com/office/powerpoint/2010/main" val="4011070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ndard_Lake">
  <a:themeElements>
    <a:clrScheme name="UWBrand">
      <a:dk1>
        <a:sysClr val="windowText" lastClr="000000"/>
      </a:dk1>
      <a:lt1>
        <a:srgbClr val="FFFFFF"/>
      </a:lt1>
      <a:dk2>
        <a:srgbClr val="FFFFFF"/>
      </a:dk2>
      <a:lt2>
        <a:srgbClr val="FFFFFF"/>
      </a:lt2>
      <a:accent1>
        <a:srgbClr val="C5050C"/>
      </a:accent1>
      <a:accent2>
        <a:srgbClr val="FF8000"/>
      </a:accent2>
      <a:accent3>
        <a:srgbClr val="FFBF00"/>
      </a:accent3>
      <a:accent4>
        <a:srgbClr val="97B85F"/>
      </a:accent4>
      <a:accent5>
        <a:srgbClr val="6B9999"/>
      </a:accent5>
      <a:accent6>
        <a:srgbClr val="386666"/>
      </a:accent6>
      <a:hlink>
        <a:srgbClr val="0479A8"/>
      </a:hlink>
      <a:folHlink>
        <a:srgbClr val="0479A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3F4C18C-BC47-4F5E-A95D-5049811246D6}" vid="{4DCEC495-5B54-45EE-8C4C-E191981B950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6088</TotalTime>
  <Words>2449</Words>
  <Application>Microsoft Office PowerPoint</Application>
  <PresentationFormat>On-screen Show (4:3)</PresentationFormat>
  <Paragraphs>489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-apple-system</vt:lpstr>
      <vt:lpstr>SFSS0800</vt:lpstr>
      <vt:lpstr>Arial</vt:lpstr>
      <vt:lpstr>Calibri</vt:lpstr>
      <vt:lpstr>Calibri Light</vt:lpstr>
      <vt:lpstr>Cambria Math</vt:lpstr>
      <vt:lpstr>Palatino Linotype</vt:lpstr>
      <vt:lpstr>Symbol</vt:lpstr>
      <vt:lpstr>Times New Roman</vt:lpstr>
      <vt:lpstr>Tw Cen MT</vt:lpstr>
      <vt:lpstr>Office Theme</vt:lpstr>
      <vt:lpstr>Standard_Lake</vt:lpstr>
      <vt:lpstr>PowerPoint Presentation</vt:lpstr>
      <vt:lpstr>Progress Towards Quantum Computing with Neutral Atom Arrays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subsystem development</vt:lpstr>
      <vt:lpstr>PowerPoint Presentation</vt:lpstr>
      <vt:lpstr>PowerPoint Presentation</vt:lpstr>
      <vt:lpstr>PowerPoint Presentation</vt:lpstr>
      <vt:lpstr>Example: frequency noise with Lorentzian lineshape</vt:lpstr>
      <vt:lpstr>Steps on studying laser noise</vt:lpstr>
      <vt:lpstr>Two models of S_δν (f)</vt:lpstr>
      <vt:lpstr>S_i (f)→S_δν (f)</vt:lpstr>
      <vt:lpstr>PowerPoint Presentation</vt:lpstr>
      <vt:lpstr>Error prediction: Time series master equation</vt:lpstr>
      <vt:lpstr>PowerPoint Presentation</vt:lpstr>
      <vt:lpstr>Error prediction: Quasi-static model</vt:lpstr>
      <vt:lpstr>Comparison: Numerics and Theory</vt:lpstr>
      <vt:lpstr>Band-limited “white" noise</vt:lpstr>
      <vt:lpstr>Error vs bump power</vt:lpstr>
      <vt:lpstr>Intensity Noise</vt:lpstr>
      <vt:lpstr>3. Mulit-qubit Gate with Neutral Atoms</vt:lpstr>
      <vt:lpstr>Mulit-qubit gate with neutral atoms</vt:lpstr>
      <vt:lpstr>C_2 Z gate</vt:lpstr>
      <vt:lpstr>C_3 Z gate</vt:lpstr>
      <vt:lpstr>C_4 Z gate</vt:lpstr>
      <vt:lpstr>ARP pulse</vt:lpstr>
      <vt:lpstr>C_k Z gate</vt:lpstr>
      <vt:lpstr>C_k Z gate</vt:lpstr>
      <vt:lpstr>〖CZ〗_k  gate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study:</vt:lpstr>
      <vt:lpstr>Acknowledgements -  Thank you!</vt:lpstr>
      <vt:lpstr>PowerPoint Presentation</vt:lpstr>
      <vt:lpstr>PowerPoint Presentation</vt:lpstr>
      <vt:lpstr>PowerPoint Presentation</vt:lpstr>
      <vt:lpstr>The Effect of White Noise on T2 time </vt:lpstr>
      <vt:lpstr>PowerPoint Presentation</vt:lpstr>
      <vt:lpstr>PowerPoint Presentation</vt:lpstr>
      <vt:lpstr>PowerPoint Presentation</vt:lpstr>
      <vt:lpstr>PowerPoint Presentation</vt:lpstr>
      <vt:lpstr>Future study: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XIAOYU JIANG</dc:creator>
  <cp:lastModifiedBy>XIAOYU JIANG</cp:lastModifiedBy>
  <cp:revision>111</cp:revision>
  <dcterms:created xsi:type="dcterms:W3CDTF">2020-05-09T13:41:53Z</dcterms:created>
  <dcterms:modified xsi:type="dcterms:W3CDTF">2022-08-05T16:59:33Z</dcterms:modified>
</cp:coreProperties>
</file>